
<file path=[Content_Types].xml><?xml version="1.0" encoding="utf-8"?>
<Types xmlns="http://schemas.openxmlformats.org/package/2006/content-types">
  <Default Extension="mp3" ContentType="audio/mpeg"/>
  <Default Extension="png" ContentType="image/png"/>
  <Default Extension="tmp"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35.xml" ContentType="application/vnd.openxmlformats-officedocument.presentationml.notesSlide+xml"/>
  <Override PartName="/ppt/notesSlides/notesSlide37.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20.xml" ContentType="application/vnd.openxmlformats-officedocument.presentationml.notesSlide+xml"/>
  <Override PartName="/ppt/notesSlides/notesSlide4.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5.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6.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36.xml" ContentType="application/vnd.openxmlformats-officedocument.presentationml.notesSlide+xml"/>
  <Override PartName="/ppt/notesSlides/notesSlide16.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tags/tag1.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Lst>
  <p:notesMasterIdLst>
    <p:notesMasterId r:id="rId60"/>
  </p:notesMasterIdLst>
  <p:handoutMasterIdLst>
    <p:handoutMasterId r:id="rId61"/>
  </p:handoutMasterIdLst>
  <p:sldIdLst>
    <p:sldId id="256" r:id="rId2"/>
    <p:sldId id="345" r:id="rId3"/>
    <p:sldId id="316" r:id="rId4"/>
    <p:sldId id="317" r:id="rId5"/>
    <p:sldId id="335" r:id="rId6"/>
    <p:sldId id="348" r:id="rId7"/>
    <p:sldId id="349" r:id="rId8"/>
    <p:sldId id="350" r:id="rId9"/>
    <p:sldId id="351" r:id="rId10"/>
    <p:sldId id="352" r:id="rId11"/>
    <p:sldId id="369" r:id="rId12"/>
    <p:sldId id="370" r:id="rId13"/>
    <p:sldId id="257" r:id="rId14"/>
    <p:sldId id="342" r:id="rId15"/>
    <p:sldId id="319" r:id="rId16"/>
    <p:sldId id="264" r:id="rId17"/>
    <p:sldId id="332" r:id="rId18"/>
    <p:sldId id="321" r:id="rId19"/>
    <p:sldId id="346" r:id="rId20"/>
    <p:sldId id="322" r:id="rId21"/>
    <p:sldId id="334" r:id="rId22"/>
    <p:sldId id="325" r:id="rId23"/>
    <p:sldId id="272" r:id="rId24"/>
    <p:sldId id="278" r:id="rId25"/>
    <p:sldId id="358" r:id="rId26"/>
    <p:sldId id="359" r:id="rId27"/>
    <p:sldId id="357" r:id="rId28"/>
    <p:sldId id="363" r:id="rId29"/>
    <p:sldId id="374" r:id="rId30"/>
    <p:sldId id="364" r:id="rId31"/>
    <p:sldId id="365" r:id="rId32"/>
    <p:sldId id="366" r:id="rId33"/>
    <p:sldId id="367" r:id="rId34"/>
    <p:sldId id="371" r:id="rId35"/>
    <p:sldId id="375" r:id="rId36"/>
    <p:sldId id="373" r:id="rId37"/>
    <p:sldId id="355" r:id="rId38"/>
    <p:sldId id="360" r:id="rId39"/>
    <p:sldId id="265" r:id="rId40"/>
    <p:sldId id="337" r:id="rId41"/>
    <p:sldId id="347" r:id="rId42"/>
    <p:sldId id="271" r:id="rId43"/>
    <p:sldId id="267" r:id="rId44"/>
    <p:sldId id="268" r:id="rId45"/>
    <p:sldId id="269" r:id="rId46"/>
    <p:sldId id="339" r:id="rId47"/>
    <p:sldId id="273" r:id="rId48"/>
    <p:sldId id="274" r:id="rId49"/>
    <p:sldId id="277" r:id="rId50"/>
    <p:sldId id="343" r:id="rId51"/>
    <p:sldId id="275" r:id="rId52"/>
    <p:sldId id="276" r:id="rId53"/>
    <p:sldId id="291" r:id="rId54"/>
    <p:sldId id="279" r:id="rId55"/>
    <p:sldId id="283" r:id="rId56"/>
    <p:sldId id="313" r:id="rId57"/>
    <p:sldId id="302" r:id="rId58"/>
    <p:sldId id="293" r:id="rId5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525" autoAdjust="0"/>
    <p:restoredTop sz="96681" autoAdjust="0"/>
  </p:normalViewPr>
  <p:slideViewPr>
    <p:cSldViewPr snapToGrid="0">
      <p:cViewPr varScale="1">
        <p:scale>
          <a:sx n="111" d="100"/>
          <a:sy n="111" d="100"/>
        </p:scale>
        <p:origin x="720" y="96"/>
      </p:cViewPr>
      <p:guideLst/>
    </p:cSldViewPr>
  </p:slideViewPr>
  <p:outlineViewPr>
    <p:cViewPr>
      <p:scale>
        <a:sx n="33" d="100"/>
        <a:sy n="33" d="100"/>
      </p:scale>
      <p:origin x="0" y="-6030"/>
    </p:cViewPr>
  </p:outlin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83" d="100"/>
          <a:sy n="83" d="100"/>
        </p:scale>
        <p:origin x="3888" y="10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5891AC-57AD-4471-B3C2-B0DCD3C60C49}"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726A0DD-0792-43A4-8D82-43FC19C7DA6C}">
      <dgm:prSet phldrT="[Text]" custT="1"/>
      <dgm:spPr/>
      <dgm:t>
        <a:bodyPr/>
        <a:lstStyle/>
        <a:p>
          <a:r>
            <a:rPr lang="en-US" sz="1400" b="1" i="1" dirty="0"/>
            <a:t>STEP 1 - </a:t>
          </a:r>
          <a:r>
            <a:rPr lang="en-US" sz="1400" b="1" dirty="0"/>
            <a:t>Are you the PRIME RECIPIENT</a:t>
          </a:r>
          <a:r>
            <a:rPr lang="en-US" sz="1400" b="1" baseline="30000" dirty="0"/>
            <a:t>1</a:t>
          </a:r>
          <a:r>
            <a:rPr lang="en-US" sz="1400" b="1" dirty="0"/>
            <a:t> of the Federal Award?</a:t>
          </a:r>
          <a:endParaRPr lang="en-US" sz="1400" dirty="0"/>
        </a:p>
      </dgm:t>
    </dgm:pt>
    <dgm:pt modelId="{CA5A6975-F53D-43E9-82A6-6A4F958BB25F}" type="parTrans" cxnId="{C5D7E295-F888-4799-BF77-0218FB526707}">
      <dgm:prSet/>
      <dgm:spPr/>
      <dgm:t>
        <a:bodyPr/>
        <a:lstStyle/>
        <a:p>
          <a:endParaRPr lang="en-US"/>
        </a:p>
      </dgm:t>
    </dgm:pt>
    <dgm:pt modelId="{2F0E88A1-A000-4755-BE14-FCF562E6EF18}" type="sibTrans" cxnId="{C5D7E295-F888-4799-BF77-0218FB526707}">
      <dgm:prSet/>
      <dgm:spPr/>
      <dgm:t>
        <a:bodyPr/>
        <a:lstStyle/>
        <a:p>
          <a:endParaRPr lang="en-US"/>
        </a:p>
      </dgm:t>
    </dgm:pt>
    <dgm:pt modelId="{79F0482B-1EC3-4511-9998-5AA8C14D1545}">
      <dgm:prSet phldrT="[Text]" custT="1"/>
      <dgm:spPr/>
      <dgm:t>
        <a:bodyPr/>
        <a:lstStyle/>
        <a:p>
          <a:pPr>
            <a:buSzPts val="1000"/>
            <a:buFont typeface="Symbol" panose="05050102010706020507" pitchFamily="18" charset="2"/>
            <a:buChar char=""/>
          </a:pPr>
          <a:r>
            <a:rPr lang="en-US" sz="1400" b="1" dirty="0"/>
            <a:t>Yes</a:t>
          </a:r>
          <a:r>
            <a:rPr lang="en-US" sz="1400" dirty="0"/>
            <a:t> → Proceed to Step 2</a:t>
          </a:r>
        </a:p>
      </dgm:t>
    </dgm:pt>
    <dgm:pt modelId="{88DB19ED-1C20-4DBA-9513-001B490B5F6B}" type="parTrans" cxnId="{51F9C942-E85C-4891-996D-5A99792F7219}">
      <dgm:prSet/>
      <dgm:spPr/>
      <dgm:t>
        <a:bodyPr/>
        <a:lstStyle/>
        <a:p>
          <a:endParaRPr lang="en-US"/>
        </a:p>
      </dgm:t>
    </dgm:pt>
    <dgm:pt modelId="{08F0EA32-5756-44E9-95BB-38D77FC17CFD}" type="sibTrans" cxnId="{51F9C942-E85C-4891-996D-5A99792F7219}">
      <dgm:prSet/>
      <dgm:spPr/>
      <dgm:t>
        <a:bodyPr/>
        <a:lstStyle/>
        <a:p>
          <a:endParaRPr lang="en-US"/>
        </a:p>
      </dgm:t>
    </dgm:pt>
    <dgm:pt modelId="{43707FFA-4645-4CD8-B7F0-F223E88D2CC3}">
      <dgm:prSet phldrT="[Text]" custT="1"/>
      <dgm:spPr/>
      <dgm:t>
        <a:bodyPr/>
        <a:lstStyle/>
        <a:p>
          <a:r>
            <a:rPr lang="en-US" sz="1400" b="1" i="1" dirty="0"/>
            <a:t>STEP 2 - </a:t>
          </a:r>
          <a:r>
            <a:rPr lang="en-US" sz="1400" b="1" i="0" dirty="0"/>
            <a:t>D</a:t>
          </a:r>
          <a:r>
            <a:rPr lang="en-US" sz="1400" b="1" i="1" dirty="0"/>
            <a:t>etermine</a:t>
          </a:r>
          <a:r>
            <a:rPr lang="en-US" sz="1400" b="1" dirty="0"/>
            <a:t> the APPROPRIATE RELATIONSHIP CLASSIFICATION</a:t>
          </a:r>
          <a:endParaRPr lang="en-US" sz="1400" dirty="0"/>
        </a:p>
      </dgm:t>
    </dgm:pt>
    <dgm:pt modelId="{9AE701EF-8F56-40D6-B488-23BEFEDE73AD}" type="parTrans" cxnId="{6EB8C340-E685-4E52-8199-EBDC506FE820}">
      <dgm:prSet/>
      <dgm:spPr/>
      <dgm:t>
        <a:bodyPr/>
        <a:lstStyle/>
        <a:p>
          <a:endParaRPr lang="en-US"/>
        </a:p>
      </dgm:t>
    </dgm:pt>
    <dgm:pt modelId="{58AB3644-16DF-43EB-8B5D-BBC4C126A31C}" type="sibTrans" cxnId="{6EB8C340-E685-4E52-8199-EBDC506FE820}">
      <dgm:prSet/>
      <dgm:spPr/>
      <dgm:t>
        <a:bodyPr/>
        <a:lstStyle/>
        <a:p>
          <a:endParaRPr lang="en-US"/>
        </a:p>
      </dgm:t>
    </dgm:pt>
    <dgm:pt modelId="{ABFB431C-2C64-4E1B-A29F-5AFA340C5C2F}">
      <dgm:prSet phldrT="[Text]" custT="1"/>
      <dgm:spPr/>
      <dgm:t>
        <a:bodyPr/>
        <a:lstStyle/>
        <a:p>
          <a:pPr>
            <a:buSzPts val="1000"/>
            <a:buFont typeface="Symbol" panose="05050102010706020507" pitchFamily="18" charset="2"/>
            <a:buChar char=""/>
          </a:pPr>
          <a:r>
            <a:rPr lang="en-US" sz="1400" b="1" dirty="0"/>
            <a:t>Subrecipient</a:t>
          </a:r>
          <a:r>
            <a:rPr lang="en-US" sz="1400" b="1" baseline="30000" dirty="0"/>
            <a:t>2</a:t>
          </a:r>
          <a:endParaRPr lang="en-US" sz="1400" dirty="0"/>
        </a:p>
      </dgm:t>
    </dgm:pt>
    <dgm:pt modelId="{2F0FE44A-5271-4588-8CF6-6A2D57745B8E}" type="parTrans" cxnId="{965B0B67-288A-4E39-8BA9-7483A79B1C3A}">
      <dgm:prSet/>
      <dgm:spPr/>
      <dgm:t>
        <a:bodyPr/>
        <a:lstStyle/>
        <a:p>
          <a:endParaRPr lang="en-US"/>
        </a:p>
      </dgm:t>
    </dgm:pt>
    <dgm:pt modelId="{BDFAE6DA-07C1-4AF7-8A1F-98B0BC6FD18C}" type="sibTrans" cxnId="{965B0B67-288A-4E39-8BA9-7483A79B1C3A}">
      <dgm:prSet/>
      <dgm:spPr/>
      <dgm:t>
        <a:bodyPr/>
        <a:lstStyle/>
        <a:p>
          <a:endParaRPr lang="en-US"/>
        </a:p>
      </dgm:t>
    </dgm:pt>
    <dgm:pt modelId="{DBD8130B-08ED-49C7-9222-C11E32EBC3DB}">
      <dgm:prSet phldrT="[Text]" custT="1"/>
      <dgm:spPr/>
      <dgm:t>
        <a:bodyPr/>
        <a:lstStyle/>
        <a:p>
          <a:pPr>
            <a:buSzPts val="1000"/>
            <a:buFont typeface="Symbol" panose="05050102010706020507" pitchFamily="18" charset="2"/>
            <a:buChar char=""/>
          </a:pPr>
          <a:r>
            <a:rPr lang="en-US" sz="1400" b="1" dirty="0"/>
            <a:t>No</a:t>
          </a:r>
          <a:r>
            <a:rPr lang="en-US" sz="1400" dirty="0"/>
            <a:t> → </a:t>
          </a:r>
          <a:r>
            <a:rPr lang="en-US" sz="1400" b="1" dirty="0">
              <a:solidFill>
                <a:srgbClr val="FF0000"/>
              </a:solidFill>
            </a:rPr>
            <a:t>Reference the "Pass-through Example" and stop</a:t>
          </a:r>
        </a:p>
      </dgm:t>
    </dgm:pt>
    <dgm:pt modelId="{34A3EF90-A13C-4E29-A821-CC444C1FC854}" type="parTrans" cxnId="{63325026-E29F-48DE-8850-A49ED0D97D34}">
      <dgm:prSet/>
      <dgm:spPr/>
      <dgm:t>
        <a:bodyPr/>
        <a:lstStyle/>
        <a:p>
          <a:endParaRPr lang="en-US"/>
        </a:p>
      </dgm:t>
    </dgm:pt>
    <dgm:pt modelId="{B842803F-0CFF-4133-B8C2-3F6239B9DB64}" type="sibTrans" cxnId="{63325026-E29F-48DE-8850-A49ED0D97D34}">
      <dgm:prSet/>
      <dgm:spPr/>
      <dgm:t>
        <a:bodyPr/>
        <a:lstStyle/>
        <a:p>
          <a:endParaRPr lang="en-US"/>
        </a:p>
      </dgm:t>
    </dgm:pt>
    <dgm:pt modelId="{38A7C4E8-EA66-4FA4-9A1E-28E68213C5E4}">
      <dgm:prSet phldrT="[Text]" custT="1"/>
      <dgm:spPr/>
      <dgm:t>
        <a:bodyPr/>
        <a:lstStyle/>
        <a:p>
          <a:pPr>
            <a:buSzPts val="1000"/>
            <a:buFont typeface="Symbol" panose="05050102010706020507" pitchFamily="18" charset="2"/>
            <a:buChar char=""/>
          </a:pPr>
          <a:r>
            <a:rPr lang="en-US" sz="1400" b="1" dirty="0"/>
            <a:t>Vendor</a:t>
          </a:r>
          <a:r>
            <a:rPr lang="en-US" sz="1400" b="1" baseline="30000" dirty="0"/>
            <a:t>3</a:t>
          </a:r>
          <a:endParaRPr lang="en-US" sz="1400" dirty="0"/>
        </a:p>
      </dgm:t>
    </dgm:pt>
    <dgm:pt modelId="{546C4664-7E2A-4F08-A6D2-25FA4707B5F4}" type="parTrans" cxnId="{B181C42A-2468-4EC0-8C88-DF08F80A9BBD}">
      <dgm:prSet/>
      <dgm:spPr/>
      <dgm:t>
        <a:bodyPr/>
        <a:lstStyle/>
        <a:p>
          <a:endParaRPr lang="en-US"/>
        </a:p>
      </dgm:t>
    </dgm:pt>
    <dgm:pt modelId="{58221D38-D32D-4097-BDA7-170785EF8851}" type="sibTrans" cxnId="{B181C42A-2468-4EC0-8C88-DF08F80A9BBD}">
      <dgm:prSet/>
      <dgm:spPr/>
      <dgm:t>
        <a:bodyPr/>
        <a:lstStyle/>
        <a:p>
          <a:endParaRPr lang="en-US"/>
        </a:p>
      </dgm:t>
    </dgm:pt>
    <dgm:pt modelId="{63C8FADD-99A2-479E-A076-800481664A7E}">
      <dgm:prSet phldrT="[Text]" custT="1"/>
      <dgm:spPr/>
      <dgm:t>
        <a:bodyPr/>
        <a:lstStyle/>
        <a:p>
          <a:r>
            <a:rPr lang="en-US" sz="1400" b="1" i="1" dirty="0"/>
            <a:t>STEP 3 - </a:t>
          </a:r>
          <a:r>
            <a:rPr lang="en-US" sz="1400" b="1" dirty="0"/>
            <a:t>If Subrecipient</a:t>
          </a:r>
          <a:r>
            <a:rPr lang="en-US" sz="1400" b="1" baseline="30000" dirty="0"/>
            <a:t>2</a:t>
          </a:r>
          <a:endParaRPr lang="en-US" sz="1400" dirty="0"/>
        </a:p>
      </dgm:t>
    </dgm:pt>
    <dgm:pt modelId="{F93C2979-DAF4-4707-AC59-14ABC30D97BC}" type="parTrans" cxnId="{D4803861-59BE-4718-A00D-E9A0425BA64C}">
      <dgm:prSet/>
      <dgm:spPr/>
      <dgm:t>
        <a:bodyPr/>
        <a:lstStyle/>
        <a:p>
          <a:endParaRPr lang="en-US"/>
        </a:p>
      </dgm:t>
    </dgm:pt>
    <dgm:pt modelId="{05F550A1-C50F-406B-B220-D287D23314E1}" type="sibTrans" cxnId="{D4803861-59BE-4718-A00D-E9A0425BA64C}">
      <dgm:prSet/>
      <dgm:spPr/>
      <dgm:t>
        <a:bodyPr/>
        <a:lstStyle/>
        <a:p>
          <a:endParaRPr lang="en-US"/>
        </a:p>
      </dgm:t>
    </dgm:pt>
    <dgm:pt modelId="{4EA32A1D-8D4A-44B9-80C7-7AA9668A1960}">
      <dgm:prSet phldrT="[Text]" custT="1"/>
      <dgm:spPr/>
      <dgm:t>
        <a:bodyPr/>
        <a:lstStyle/>
        <a:p>
          <a:r>
            <a:rPr lang="en-US" sz="1400" b="1" dirty="0"/>
            <a:t>Is the entity a STATE AGENCY?</a:t>
          </a:r>
          <a:endParaRPr lang="en-US" sz="1400" dirty="0"/>
        </a:p>
      </dgm:t>
    </dgm:pt>
    <dgm:pt modelId="{17206780-497F-45F0-8B10-FB1B140AA645}" type="parTrans" cxnId="{01397F90-5C95-4728-B11C-A711A09FAF6C}">
      <dgm:prSet/>
      <dgm:spPr/>
      <dgm:t>
        <a:bodyPr/>
        <a:lstStyle/>
        <a:p>
          <a:endParaRPr lang="en-US"/>
        </a:p>
      </dgm:t>
    </dgm:pt>
    <dgm:pt modelId="{14B221D4-38BC-4C04-854B-01A0EFE359CB}" type="sibTrans" cxnId="{01397F90-5C95-4728-B11C-A711A09FAF6C}">
      <dgm:prSet/>
      <dgm:spPr/>
      <dgm:t>
        <a:bodyPr/>
        <a:lstStyle/>
        <a:p>
          <a:endParaRPr lang="en-US"/>
        </a:p>
      </dgm:t>
    </dgm:pt>
    <dgm:pt modelId="{B66BED9E-EF2A-4FE2-9DD3-F79E5A892A9D}">
      <dgm:prSet phldrT="[Text]" custT="1"/>
      <dgm:spPr/>
      <dgm:t>
        <a:bodyPr/>
        <a:lstStyle/>
        <a:p>
          <a:pPr>
            <a:buSzPts val="1000"/>
            <a:buFont typeface="Symbol" panose="05050102010706020507" pitchFamily="18" charset="2"/>
            <a:buChar char=""/>
          </a:pPr>
          <a:r>
            <a:rPr lang="en-US" sz="1400" b="1" dirty="0"/>
            <a:t>Yes</a:t>
          </a:r>
          <a:r>
            <a:rPr lang="en-US" sz="1400" dirty="0"/>
            <a:t> → Proceed to Step 4</a:t>
          </a:r>
        </a:p>
      </dgm:t>
    </dgm:pt>
    <dgm:pt modelId="{E2FA2642-342B-40C0-9266-EBFC7F70FA81}" type="parTrans" cxnId="{CA6D1509-F838-4060-803C-AD181D2875F1}">
      <dgm:prSet/>
      <dgm:spPr/>
      <dgm:t>
        <a:bodyPr/>
        <a:lstStyle/>
        <a:p>
          <a:endParaRPr lang="en-US"/>
        </a:p>
      </dgm:t>
    </dgm:pt>
    <dgm:pt modelId="{1D16272D-4030-4AA3-AFF7-39274C48D606}" type="sibTrans" cxnId="{CA6D1509-F838-4060-803C-AD181D2875F1}">
      <dgm:prSet/>
      <dgm:spPr/>
      <dgm:t>
        <a:bodyPr/>
        <a:lstStyle/>
        <a:p>
          <a:endParaRPr lang="en-US"/>
        </a:p>
      </dgm:t>
    </dgm:pt>
    <dgm:pt modelId="{2CB3B5FF-3470-45BA-9C11-E36DA0A88EF1}">
      <dgm:prSet phldrT="[Text]" custT="1"/>
      <dgm:spPr/>
      <dgm:t>
        <a:bodyPr/>
        <a:lstStyle/>
        <a:p>
          <a:pPr>
            <a:buSzPts val="1000"/>
            <a:buFont typeface="Symbol" panose="05050102010706020507" pitchFamily="18" charset="2"/>
            <a:buChar char=""/>
          </a:pPr>
          <a:r>
            <a:rPr lang="en-US" sz="1400" b="1" dirty="0"/>
            <a:t>No</a:t>
          </a:r>
          <a:r>
            <a:rPr lang="en-US" sz="1400" dirty="0"/>
            <a:t> →</a:t>
          </a:r>
        </a:p>
      </dgm:t>
    </dgm:pt>
    <dgm:pt modelId="{4E10D3BB-422B-4A7E-890D-39E7640D0832}" type="parTrans" cxnId="{2E27657E-220D-4A5E-A85B-6E4B7BCB26C0}">
      <dgm:prSet/>
      <dgm:spPr/>
      <dgm:t>
        <a:bodyPr/>
        <a:lstStyle/>
        <a:p>
          <a:endParaRPr lang="en-US"/>
        </a:p>
      </dgm:t>
    </dgm:pt>
    <dgm:pt modelId="{7AB21FF7-A14C-4532-95D0-5F553DF81F33}" type="sibTrans" cxnId="{2E27657E-220D-4A5E-A85B-6E4B7BCB26C0}">
      <dgm:prSet/>
      <dgm:spPr/>
      <dgm:t>
        <a:bodyPr/>
        <a:lstStyle/>
        <a:p>
          <a:endParaRPr lang="en-US"/>
        </a:p>
      </dgm:t>
    </dgm:pt>
    <dgm:pt modelId="{98977CAF-989A-41D3-8FAB-1BD1E452A777}">
      <dgm:prSet custT="1"/>
      <dgm:spPr/>
      <dgm:t>
        <a:bodyPr/>
        <a:lstStyle/>
        <a:p>
          <a:pPr>
            <a:buSzPts val="1000"/>
            <a:buFont typeface="Courier New" panose="02070309020205020404" pitchFamily="49" charset="0"/>
            <a:buChar char="o"/>
          </a:pPr>
          <a:r>
            <a:rPr lang="en-US" sz="1400" dirty="0"/>
            <a:t>✅ Report activity in the </a:t>
          </a:r>
          <a:r>
            <a:rPr lang="en-US" sz="1400" b="1" dirty="0"/>
            <a:t>appropriate Expenditure Column</a:t>
          </a:r>
          <a:r>
            <a:rPr lang="en-US" sz="1400" dirty="0"/>
            <a:t> AND the </a:t>
          </a:r>
          <a:r>
            <a:rPr lang="en-US" sz="1400" b="1" dirty="0"/>
            <a:t>Subrecipient Column</a:t>
          </a:r>
          <a:endParaRPr lang="en-US" sz="1400" dirty="0"/>
        </a:p>
      </dgm:t>
    </dgm:pt>
    <dgm:pt modelId="{80E234BB-D1C2-48F9-A283-B35548422556}" type="parTrans" cxnId="{79CA4F94-0B87-4C43-86E0-1E6B950570C9}">
      <dgm:prSet/>
      <dgm:spPr/>
      <dgm:t>
        <a:bodyPr/>
        <a:lstStyle/>
        <a:p>
          <a:endParaRPr lang="en-US"/>
        </a:p>
      </dgm:t>
    </dgm:pt>
    <dgm:pt modelId="{280DB7EC-3CA4-40F1-A6D0-C104CF08010A}" type="sibTrans" cxnId="{79CA4F94-0B87-4C43-86E0-1E6B950570C9}">
      <dgm:prSet/>
      <dgm:spPr/>
      <dgm:t>
        <a:bodyPr/>
        <a:lstStyle/>
        <a:p>
          <a:endParaRPr lang="en-US"/>
        </a:p>
      </dgm:t>
    </dgm:pt>
    <dgm:pt modelId="{5CC2E529-DEE4-44F6-B168-924036FC27D3}">
      <dgm:prSet phldrT="[Text]" custT="1"/>
      <dgm:spPr/>
      <dgm:t>
        <a:bodyPr/>
        <a:lstStyle/>
        <a:p>
          <a:r>
            <a:rPr lang="en-US" sz="1400" b="1" i="1" dirty="0"/>
            <a:t>STEP 4 - </a:t>
          </a:r>
          <a:r>
            <a:rPr lang="en-US" sz="1400" b="1" dirty="0"/>
            <a:t>Is the entity a COMPONENT UNIT</a:t>
          </a:r>
          <a:r>
            <a:rPr lang="en-US" sz="1400" b="1" baseline="30000" dirty="0"/>
            <a:t>4</a:t>
          </a:r>
          <a:r>
            <a:rPr lang="en-US" sz="1400" b="1" dirty="0"/>
            <a:t>?</a:t>
          </a:r>
          <a:endParaRPr lang="en-US" sz="1400" dirty="0"/>
        </a:p>
      </dgm:t>
    </dgm:pt>
    <dgm:pt modelId="{6FC6D78B-5FEA-4B19-A377-E38018700914}" type="parTrans" cxnId="{93002373-E129-44A9-8766-7F3D2018E701}">
      <dgm:prSet/>
      <dgm:spPr/>
      <dgm:t>
        <a:bodyPr/>
        <a:lstStyle/>
        <a:p>
          <a:endParaRPr lang="en-US"/>
        </a:p>
      </dgm:t>
    </dgm:pt>
    <dgm:pt modelId="{4FC95881-8C18-4E61-B1B4-092A05EC9866}" type="sibTrans" cxnId="{93002373-E129-44A9-8766-7F3D2018E701}">
      <dgm:prSet/>
      <dgm:spPr/>
      <dgm:t>
        <a:bodyPr/>
        <a:lstStyle/>
        <a:p>
          <a:endParaRPr lang="en-US"/>
        </a:p>
      </dgm:t>
    </dgm:pt>
    <dgm:pt modelId="{C2C998F1-60B2-4EAC-A1B4-27D0AA90C9DC}">
      <dgm:prSet phldrT="[Text]" custT="1"/>
      <dgm:spPr/>
      <dgm:t>
        <a:bodyPr/>
        <a:lstStyle/>
        <a:p>
          <a:pPr>
            <a:buSzPts val="1000"/>
            <a:buFont typeface="Symbol" panose="05050102010706020507" pitchFamily="18" charset="2"/>
            <a:buChar char=""/>
          </a:pPr>
          <a:r>
            <a:rPr lang="en-US" sz="1400" b="1" dirty="0"/>
            <a:t>Yes</a:t>
          </a:r>
          <a:r>
            <a:rPr lang="en-US" sz="1400" dirty="0"/>
            <a:t> →</a:t>
          </a:r>
        </a:p>
      </dgm:t>
    </dgm:pt>
    <dgm:pt modelId="{F7ACDBC0-FED9-4B71-ADA5-8C20A0CF0528}" type="parTrans" cxnId="{86531E6F-87CC-4559-B5F6-605FD55ABEDA}">
      <dgm:prSet/>
      <dgm:spPr/>
      <dgm:t>
        <a:bodyPr/>
        <a:lstStyle/>
        <a:p>
          <a:endParaRPr lang="en-US"/>
        </a:p>
      </dgm:t>
    </dgm:pt>
    <dgm:pt modelId="{AE09B55B-0D64-46B2-B1A0-7B3B1688A921}" type="sibTrans" cxnId="{86531E6F-87CC-4559-B5F6-605FD55ABEDA}">
      <dgm:prSet/>
      <dgm:spPr/>
      <dgm:t>
        <a:bodyPr/>
        <a:lstStyle/>
        <a:p>
          <a:endParaRPr lang="en-US"/>
        </a:p>
      </dgm:t>
    </dgm:pt>
    <dgm:pt modelId="{32F447D7-B2C6-4947-B88A-53FCB1E598DD}">
      <dgm:prSet custT="1"/>
      <dgm:spPr/>
      <dgm:t>
        <a:bodyPr/>
        <a:lstStyle/>
        <a:p>
          <a:pPr>
            <a:buSzPts val="1000"/>
            <a:buFont typeface="Courier New" panose="02070309020205020404" pitchFamily="49" charset="0"/>
            <a:buChar char="o"/>
          </a:pPr>
          <a:r>
            <a:rPr lang="en-US" sz="1400" dirty="0"/>
            <a:t>✅ Report activity in the </a:t>
          </a:r>
          <a:r>
            <a:rPr lang="en-US" sz="1400" b="1" dirty="0"/>
            <a:t>appropriate Expenditure Column</a:t>
          </a:r>
          <a:r>
            <a:rPr lang="en-US" sz="1400" dirty="0"/>
            <a:t> AND the </a:t>
          </a:r>
          <a:r>
            <a:rPr lang="en-US" sz="1400" b="1" dirty="0"/>
            <a:t>Subrecipient Column</a:t>
          </a:r>
          <a:endParaRPr lang="en-US" sz="1400" dirty="0"/>
        </a:p>
      </dgm:t>
    </dgm:pt>
    <dgm:pt modelId="{3A7BD894-C226-43EA-921E-2114EE31A4BE}" type="parTrans" cxnId="{C9DB5AEF-CA40-4A07-9EEB-78A9694C36BC}">
      <dgm:prSet/>
      <dgm:spPr/>
      <dgm:t>
        <a:bodyPr/>
        <a:lstStyle/>
        <a:p>
          <a:endParaRPr lang="en-US"/>
        </a:p>
      </dgm:t>
    </dgm:pt>
    <dgm:pt modelId="{D6445B2B-23FF-4803-A2C9-E8EB706EE8F1}" type="sibTrans" cxnId="{C9DB5AEF-CA40-4A07-9EEB-78A9694C36BC}">
      <dgm:prSet/>
      <dgm:spPr/>
      <dgm:t>
        <a:bodyPr/>
        <a:lstStyle/>
        <a:p>
          <a:endParaRPr lang="en-US"/>
        </a:p>
      </dgm:t>
    </dgm:pt>
    <dgm:pt modelId="{3FB0EA3A-8A90-427A-A64C-6E130FFF25A0}">
      <dgm:prSet phldrT="[Text]" custT="1"/>
      <dgm:spPr/>
      <dgm:t>
        <a:bodyPr/>
        <a:lstStyle/>
        <a:p>
          <a:pPr>
            <a:buSzPts val="1000"/>
            <a:buFont typeface="Symbol" panose="05050102010706020507" pitchFamily="18" charset="2"/>
            <a:buChar char=""/>
          </a:pPr>
          <a:r>
            <a:rPr lang="en-US" sz="1400" b="1" dirty="0"/>
            <a:t>No</a:t>
          </a:r>
          <a:r>
            <a:rPr lang="en-US" sz="1400" dirty="0"/>
            <a:t> →</a:t>
          </a:r>
        </a:p>
      </dgm:t>
    </dgm:pt>
    <dgm:pt modelId="{0573D046-22BB-4E0A-B1D9-511A29A28316}" type="parTrans" cxnId="{3F11B3F2-299B-4BE9-979B-5BDF14C0E5AC}">
      <dgm:prSet/>
      <dgm:spPr/>
      <dgm:t>
        <a:bodyPr/>
        <a:lstStyle/>
        <a:p>
          <a:endParaRPr lang="en-US"/>
        </a:p>
      </dgm:t>
    </dgm:pt>
    <dgm:pt modelId="{CC355C58-E41B-47E7-8147-AD857EBF7D22}" type="sibTrans" cxnId="{3F11B3F2-299B-4BE9-979B-5BDF14C0E5AC}">
      <dgm:prSet/>
      <dgm:spPr/>
      <dgm:t>
        <a:bodyPr/>
        <a:lstStyle/>
        <a:p>
          <a:endParaRPr lang="en-US"/>
        </a:p>
      </dgm:t>
    </dgm:pt>
    <dgm:pt modelId="{86697883-EE83-4FB3-A166-359FD5EC8D3C}">
      <dgm:prSet custT="1"/>
      <dgm:spPr/>
      <dgm:t>
        <a:bodyPr/>
        <a:lstStyle/>
        <a:p>
          <a:pPr>
            <a:buSzPts val="1000"/>
            <a:buFont typeface="Courier New" panose="02070309020205020404" pitchFamily="49" charset="0"/>
            <a:buChar char="o"/>
          </a:pPr>
          <a:r>
            <a:rPr lang="en-US" sz="1400" dirty="0"/>
            <a:t>✅ Report the activity as a </a:t>
          </a:r>
          <a:r>
            <a:rPr lang="en-US" sz="1400" b="1" dirty="0"/>
            <a:t>Pass-through</a:t>
          </a:r>
          <a:r>
            <a:rPr lang="en-US" sz="1400" dirty="0"/>
            <a:t> </a:t>
          </a:r>
          <a:r>
            <a:rPr lang="en-US" sz="1400" b="1" dirty="0"/>
            <a:t>To </a:t>
          </a:r>
          <a:r>
            <a:rPr lang="en-US" sz="1400" dirty="0"/>
            <a:t>the entity</a:t>
          </a:r>
        </a:p>
      </dgm:t>
    </dgm:pt>
    <dgm:pt modelId="{9470E370-9756-478E-8034-75077999EA45}" type="parTrans" cxnId="{B904C15A-F1DB-40D4-973B-618FA7BB4C39}">
      <dgm:prSet/>
      <dgm:spPr/>
      <dgm:t>
        <a:bodyPr/>
        <a:lstStyle/>
        <a:p>
          <a:endParaRPr lang="en-US"/>
        </a:p>
      </dgm:t>
    </dgm:pt>
    <dgm:pt modelId="{D4A45A3E-DFDF-4880-8D2D-559CC0A9FCA9}" type="sibTrans" cxnId="{B904C15A-F1DB-40D4-973B-618FA7BB4C39}">
      <dgm:prSet/>
      <dgm:spPr/>
      <dgm:t>
        <a:bodyPr/>
        <a:lstStyle/>
        <a:p>
          <a:endParaRPr lang="en-US"/>
        </a:p>
      </dgm:t>
    </dgm:pt>
    <dgm:pt modelId="{BF2A693F-D657-4D27-AD46-FFB12DE36E1A}">
      <dgm:prSet phldrT="[Text]" custT="1"/>
      <dgm:spPr/>
      <dgm:t>
        <a:bodyPr/>
        <a:lstStyle/>
        <a:p>
          <a:r>
            <a:rPr lang="en-US" sz="1400" b="1" dirty="0"/>
            <a:t>If Vendor</a:t>
          </a:r>
          <a:r>
            <a:rPr lang="en-US" sz="1400" b="1" baseline="30000" dirty="0"/>
            <a:t>3</a:t>
          </a:r>
          <a:endParaRPr lang="en-US" sz="1400" dirty="0"/>
        </a:p>
      </dgm:t>
    </dgm:pt>
    <dgm:pt modelId="{03DA18F5-F16C-447E-A73C-DF2C26A0A463}" type="parTrans" cxnId="{BF569EAB-CE0B-43B1-B464-C24C00BFE6F7}">
      <dgm:prSet/>
      <dgm:spPr/>
      <dgm:t>
        <a:bodyPr/>
        <a:lstStyle/>
        <a:p>
          <a:endParaRPr lang="en-US"/>
        </a:p>
      </dgm:t>
    </dgm:pt>
    <dgm:pt modelId="{9840E1FB-3EB6-4923-8137-CE8E593FCE6C}" type="sibTrans" cxnId="{BF569EAB-CE0B-43B1-B464-C24C00BFE6F7}">
      <dgm:prSet/>
      <dgm:spPr/>
      <dgm:t>
        <a:bodyPr/>
        <a:lstStyle/>
        <a:p>
          <a:endParaRPr lang="en-US"/>
        </a:p>
      </dgm:t>
    </dgm:pt>
    <dgm:pt modelId="{26153412-A8B2-4CD7-BDF0-6982C1C0A650}">
      <dgm:prSet phldrT="[Text]" custT="1"/>
      <dgm:spPr/>
      <dgm:t>
        <a:bodyPr/>
        <a:lstStyle/>
        <a:p>
          <a:pPr>
            <a:buSzPts val="1000"/>
            <a:buFont typeface="Symbol" panose="05050102010706020507" pitchFamily="18" charset="2"/>
            <a:buChar char=""/>
          </a:pPr>
          <a:r>
            <a:rPr lang="en-US" sz="1400" dirty="0"/>
            <a:t>✅ Report activity in the </a:t>
          </a:r>
          <a:r>
            <a:rPr lang="en-US" sz="1400" b="1" dirty="0"/>
            <a:t>appropriate Expenditure Column</a:t>
          </a:r>
          <a:endParaRPr lang="en-US" sz="1400" dirty="0"/>
        </a:p>
      </dgm:t>
    </dgm:pt>
    <dgm:pt modelId="{936D63AD-B9F1-493B-B991-D274726B6F0E}" type="parTrans" cxnId="{1A1CB723-C5F1-44F3-AEFD-690404C1324A}">
      <dgm:prSet/>
      <dgm:spPr/>
      <dgm:t>
        <a:bodyPr/>
        <a:lstStyle/>
        <a:p>
          <a:endParaRPr lang="en-US"/>
        </a:p>
      </dgm:t>
    </dgm:pt>
    <dgm:pt modelId="{606C26A2-831A-4C99-AAEF-14E6303A2AEB}" type="sibTrans" cxnId="{1A1CB723-C5F1-44F3-AEFD-690404C1324A}">
      <dgm:prSet/>
      <dgm:spPr/>
      <dgm:t>
        <a:bodyPr/>
        <a:lstStyle/>
        <a:p>
          <a:endParaRPr lang="en-US"/>
        </a:p>
      </dgm:t>
    </dgm:pt>
    <dgm:pt modelId="{D35ED72A-5CF5-4A88-9D58-0111D2EBF01E}" type="pres">
      <dgm:prSet presAssocID="{BA5891AC-57AD-4471-B3C2-B0DCD3C60C49}" presName="linear" presStyleCnt="0">
        <dgm:presLayoutVars>
          <dgm:animLvl val="lvl"/>
          <dgm:resizeHandles val="exact"/>
        </dgm:presLayoutVars>
      </dgm:prSet>
      <dgm:spPr/>
    </dgm:pt>
    <dgm:pt modelId="{21A3598D-0A34-45D7-A575-BCF0E0D56CCE}" type="pres">
      <dgm:prSet presAssocID="{B726A0DD-0792-43A4-8D82-43FC19C7DA6C}" presName="parentText" presStyleLbl="node1" presStyleIdx="0" presStyleCnt="5" custScaleY="52852" custLinFactNeighborX="-439" custLinFactNeighborY="-65229">
        <dgm:presLayoutVars>
          <dgm:chMax val="0"/>
          <dgm:bulletEnabled val="1"/>
        </dgm:presLayoutVars>
      </dgm:prSet>
      <dgm:spPr/>
    </dgm:pt>
    <dgm:pt modelId="{1A6AE41E-3E4C-444E-A543-986F055EF766}" type="pres">
      <dgm:prSet presAssocID="{B726A0DD-0792-43A4-8D82-43FC19C7DA6C}" presName="childText" presStyleLbl="revTx" presStyleIdx="0" presStyleCnt="5" custScaleY="61175" custLinFactNeighborY="-3386">
        <dgm:presLayoutVars>
          <dgm:bulletEnabled val="1"/>
        </dgm:presLayoutVars>
      </dgm:prSet>
      <dgm:spPr/>
    </dgm:pt>
    <dgm:pt modelId="{94184539-4F3A-4EB1-A2E0-2169549DB505}" type="pres">
      <dgm:prSet presAssocID="{43707FFA-4645-4CD8-B7F0-F223E88D2CC3}" presName="parentText" presStyleLbl="node1" presStyleIdx="1" presStyleCnt="5" custScaleY="56224" custLinFactNeighborY="1360">
        <dgm:presLayoutVars>
          <dgm:chMax val="0"/>
          <dgm:bulletEnabled val="1"/>
        </dgm:presLayoutVars>
      </dgm:prSet>
      <dgm:spPr/>
    </dgm:pt>
    <dgm:pt modelId="{BFE215F6-FEA9-4C48-B965-A1D736AB1AD6}" type="pres">
      <dgm:prSet presAssocID="{43707FFA-4645-4CD8-B7F0-F223E88D2CC3}" presName="childText" presStyleLbl="revTx" presStyleIdx="1" presStyleCnt="5" custScaleY="69877">
        <dgm:presLayoutVars>
          <dgm:bulletEnabled val="1"/>
        </dgm:presLayoutVars>
      </dgm:prSet>
      <dgm:spPr/>
    </dgm:pt>
    <dgm:pt modelId="{9BCA944C-E8AE-40BA-8BC6-4BE02F1CA4D5}" type="pres">
      <dgm:prSet presAssocID="{63C8FADD-99A2-479E-A076-800481664A7E}" presName="parentText" presStyleLbl="node1" presStyleIdx="2" presStyleCnt="5" custScaleY="59524">
        <dgm:presLayoutVars>
          <dgm:chMax val="0"/>
          <dgm:bulletEnabled val="1"/>
        </dgm:presLayoutVars>
      </dgm:prSet>
      <dgm:spPr/>
    </dgm:pt>
    <dgm:pt modelId="{AA7220F8-CAAE-4D62-8D8C-5762839D027D}" type="pres">
      <dgm:prSet presAssocID="{63C8FADD-99A2-479E-A076-800481664A7E}" presName="childText" presStyleLbl="revTx" presStyleIdx="2" presStyleCnt="5">
        <dgm:presLayoutVars>
          <dgm:bulletEnabled val="1"/>
        </dgm:presLayoutVars>
      </dgm:prSet>
      <dgm:spPr/>
    </dgm:pt>
    <dgm:pt modelId="{89F7168E-E602-42C3-AC21-D9EA18BB61D0}" type="pres">
      <dgm:prSet presAssocID="{5CC2E529-DEE4-44F6-B168-924036FC27D3}" presName="parentText" presStyleLbl="node1" presStyleIdx="3" presStyleCnt="5" custScaleY="55890">
        <dgm:presLayoutVars>
          <dgm:chMax val="0"/>
          <dgm:bulletEnabled val="1"/>
        </dgm:presLayoutVars>
      </dgm:prSet>
      <dgm:spPr/>
    </dgm:pt>
    <dgm:pt modelId="{E07C152B-265F-4A15-8BE3-7F062758EF37}" type="pres">
      <dgm:prSet presAssocID="{5CC2E529-DEE4-44F6-B168-924036FC27D3}" presName="childText" presStyleLbl="revTx" presStyleIdx="3" presStyleCnt="5">
        <dgm:presLayoutVars>
          <dgm:bulletEnabled val="1"/>
        </dgm:presLayoutVars>
      </dgm:prSet>
      <dgm:spPr/>
    </dgm:pt>
    <dgm:pt modelId="{24A36F6E-5498-46EE-8A2F-574161E7F638}" type="pres">
      <dgm:prSet presAssocID="{BF2A693F-D657-4D27-AD46-FFB12DE36E1A}" presName="parentText" presStyleLbl="node1" presStyleIdx="4" presStyleCnt="5" custScaleY="63255">
        <dgm:presLayoutVars>
          <dgm:chMax val="0"/>
          <dgm:bulletEnabled val="1"/>
        </dgm:presLayoutVars>
      </dgm:prSet>
      <dgm:spPr/>
    </dgm:pt>
    <dgm:pt modelId="{422206B1-7E26-4B5D-B773-B5CA9860552B}" type="pres">
      <dgm:prSet presAssocID="{BF2A693F-D657-4D27-AD46-FFB12DE36E1A}" presName="childText" presStyleLbl="revTx" presStyleIdx="4" presStyleCnt="5" custScaleY="48829">
        <dgm:presLayoutVars>
          <dgm:bulletEnabled val="1"/>
        </dgm:presLayoutVars>
      </dgm:prSet>
      <dgm:spPr/>
    </dgm:pt>
  </dgm:ptLst>
  <dgm:cxnLst>
    <dgm:cxn modelId="{CA6D1509-F838-4060-803C-AD181D2875F1}" srcId="{4EA32A1D-8D4A-44B9-80C7-7AA9668A1960}" destId="{B66BED9E-EF2A-4FE2-9DD3-F79E5A892A9D}" srcOrd="0" destOrd="0" parTransId="{E2FA2642-342B-40C0-9266-EBFC7F70FA81}" sibTransId="{1D16272D-4030-4AA3-AFF7-39274C48D606}"/>
    <dgm:cxn modelId="{48279B13-4B24-4225-91A3-1AE11EB01246}" type="presOf" srcId="{C2C998F1-60B2-4EAC-A1B4-27D0AA90C9DC}" destId="{E07C152B-265F-4A15-8BE3-7F062758EF37}" srcOrd="0" destOrd="0" presId="urn:microsoft.com/office/officeart/2005/8/layout/vList2"/>
    <dgm:cxn modelId="{1A1CB723-C5F1-44F3-AEFD-690404C1324A}" srcId="{BF2A693F-D657-4D27-AD46-FFB12DE36E1A}" destId="{26153412-A8B2-4CD7-BDF0-6982C1C0A650}" srcOrd="0" destOrd="0" parTransId="{936D63AD-B9F1-493B-B991-D274726B6F0E}" sibTransId="{606C26A2-831A-4C99-AAEF-14E6303A2AEB}"/>
    <dgm:cxn modelId="{63325026-E29F-48DE-8850-A49ED0D97D34}" srcId="{B726A0DD-0792-43A4-8D82-43FC19C7DA6C}" destId="{DBD8130B-08ED-49C7-9222-C11E32EBC3DB}" srcOrd="1" destOrd="0" parTransId="{34A3EF90-A13C-4E29-A821-CC444C1FC854}" sibTransId="{B842803F-0CFF-4133-B8C2-3F6239B9DB64}"/>
    <dgm:cxn modelId="{D1E3BE29-5B7B-4903-8470-FE351292C89A}" type="presOf" srcId="{4EA32A1D-8D4A-44B9-80C7-7AA9668A1960}" destId="{AA7220F8-CAAE-4D62-8D8C-5762839D027D}" srcOrd="0" destOrd="0" presId="urn:microsoft.com/office/officeart/2005/8/layout/vList2"/>
    <dgm:cxn modelId="{24510B2A-C238-403F-9714-06C663912A05}" type="presOf" srcId="{32F447D7-B2C6-4947-B88A-53FCB1E598DD}" destId="{E07C152B-265F-4A15-8BE3-7F062758EF37}" srcOrd="0" destOrd="1" presId="urn:microsoft.com/office/officeart/2005/8/layout/vList2"/>
    <dgm:cxn modelId="{B181C42A-2468-4EC0-8C88-DF08F80A9BBD}" srcId="{43707FFA-4645-4CD8-B7F0-F223E88D2CC3}" destId="{38A7C4E8-EA66-4FA4-9A1E-28E68213C5E4}" srcOrd="1" destOrd="0" parTransId="{546C4664-7E2A-4F08-A6D2-25FA4707B5F4}" sibTransId="{58221D38-D32D-4097-BDA7-170785EF8851}"/>
    <dgm:cxn modelId="{578C1233-5B84-4C8E-8992-BB6DE9E169D4}" type="presOf" srcId="{2CB3B5FF-3470-45BA-9C11-E36DA0A88EF1}" destId="{AA7220F8-CAAE-4D62-8D8C-5762839D027D}" srcOrd="0" destOrd="2" presId="urn:microsoft.com/office/officeart/2005/8/layout/vList2"/>
    <dgm:cxn modelId="{6EB8C340-E685-4E52-8199-EBDC506FE820}" srcId="{BA5891AC-57AD-4471-B3C2-B0DCD3C60C49}" destId="{43707FFA-4645-4CD8-B7F0-F223E88D2CC3}" srcOrd="1" destOrd="0" parTransId="{9AE701EF-8F56-40D6-B488-23BEFEDE73AD}" sibTransId="{58AB3644-16DF-43EB-8B5D-BBC4C126A31C}"/>
    <dgm:cxn modelId="{D4803861-59BE-4718-A00D-E9A0425BA64C}" srcId="{BA5891AC-57AD-4471-B3C2-B0DCD3C60C49}" destId="{63C8FADD-99A2-479E-A076-800481664A7E}" srcOrd="2" destOrd="0" parTransId="{F93C2979-DAF4-4707-AC59-14ABC30D97BC}" sibTransId="{05F550A1-C50F-406B-B220-D287D23314E1}"/>
    <dgm:cxn modelId="{A3086662-AA70-477B-9ECF-6D7EE2B52AF5}" type="presOf" srcId="{ABFB431C-2C64-4E1B-A29F-5AFA340C5C2F}" destId="{BFE215F6-FEA9-4C48-B965-A1D736AB1AD6}" srcOrd="0" destOrd="0" presId="urn:microsoft.com/office/officeart/2005/8/layout/vList2"/>
    <dgm:cxn modelId="{51F9C942-E85C-4891-996D-5A99792F7219}" srcId="{B726A0DD-0792-43A4-8D82-43FC19C7DA6C}" destId="{79F0482B-1EC3-4511-9998-5AA8C14D1545}" srcOrd="0" destOrd="0" parTransId="{88DB19ED-1C20-4DBA-9513-001B490B5F6B}" sibTransId="{08F0EA32-5756-44E9-95BB-38D77FC17CFD}"/>
    <dgm:cxn modelId="{B63DD042-43D2-42BE-BE74-FB080D44000B}" type="presOf" srcId="{5CC2E529-DEE4-44F6-B168-924036FC27D3}" destId="{89F7168E-E602-42C3-AC21-D9EA18BB61D0}" srcOrd="0" destOrd="0" presId="urn:microsoft.com/office/officeart/2005/8/layout/vList2"/>
    <dgm:cxn modelId="{965B0B67-288A-4E39-8BA9-7483A79B1C3A}" srcId="{43707FFA-4645-4CD8-B7F0-F223E88D2CC3}" destId="{ABFB431C-2C64-4E1B-A29F-5AFA340C5C2F}" srcOrd="0" destOrd="0" parTransId="{2F0FE44A-5271-4588-8CF6-6A2D57745B8E}" sibTransId="{BDFAE6DA-07C1-4AF7-8A1F-98B0BC6FD18C}"/>
    <dgm:cxn modelId="{626D0768-0E41-49E3-9619-2DC16C5A2A83}" type="presOf" srcId="{43707FFA-4645-4CD8-B7F0-F223E88D2CC3}" destId="{94184539-4F3A-4EB1-A2E0-2169549DB505}" srcOrd="0" destOrd="0" presId="urn:microsoft.com/office/officeart/2005/8/layout/vList2"/>
    <dgm:cxn modelId="{86531E6F-87CC-4559-B5F6-605FD55ABEDA}" srcId="{5CC2E529-DEE4-44F6-B168-924036FC27D3}" destId="{C2C998F1-60B2-4EAC-A1B4-27D0AA90C9DC}" srcOrd="0" destOrd="0" parTransId="{F7ACDBC0-FED9-4B71-ADA5-8C20A0CF0528}" sibTransId="{AE09B55B-0D64-46B2-B1A0-7B3B1688A921}"/>
    <dgm:cxn modelId="{93002373-E129-44A9-8766-7F3D2018E701}" srcId="{BA5891AC-57AD-4471-B3C2-B0DCD3C60C49}" destId="{5CC2E529-DEE4-44F6-B168-924036FC27D3}" srcOrd="3" destOrd="0" parTransId="{6FC6D78B-5FEA-4B19-A377-E38018700914}" sibTransId="{4FC95881-8C18-4E61-B1B4-092A05EC9866}"/>
    <dgm:cxn modelId="{20A53879-7693-46A4-8605-7677B2BE1E31}" type="presOf" srcId="{BA5891AC-57AD-4471-B3C2-B0DCD3C60C49}" destId="{D35ED72A-5CF5-4A88-9D58-0111D2EBF01E}" srcOrd="0" destOrd="0" presId="urn:microsoft.com/office/officeart/2005/8/layout/vList2"/>
    <dgm:cxn modelId="{B904C15A-F1DB-40D4-973B-618FA7BB4C39}" srcId="{3FB0EA3A-8A90-427A-A64C-6E130FFF25A0}" destId="{86697883-EE83-4FB3-A166-359FD5EC8D3C}" srcOrd="0" destOrd="0" parTransId="{9470E370-9756-478E-8034-75077999EA45}" sibTransId="{D4A45A3E-DFDF-4880-8D2D-559CC0A9FCA9}"/>
    <dgm:cxn modelId="{2E27657E-220D-4A5E-A85B-6E4B7BCB26C0}" srcId="{4EA32A1D-8D4A-44B9-80C7-7AA9668A1960}" destId="{2CB3B5FF-3470-45BA-9C11-E36DA0A88EF1}" srcOrd="1" destOrd="0" parTransId="{4E10D3BB-422B-4A7E-890D-39E7640D0832}" sibTransId="{7AB21FF7-A14C-4532-95D0-5F553DF81F33}"/>
    <dgm:cxn modelId="{752F4D87-DF5C-4BA0-96BA-E77D2180D4F8}" type="presOf" srcId="{BF2A693F-D657-4D27-AD46-FFB12DE36E1A}" destId="{24A36F6E-5498-46EE-8A2F-574161E7F638}" srcOrd="0" destOrd="0" presId="urn:microsoft.com/office/officeart/2005/8/layout/vList2"/>
    <dgm:cxn modelId="{01397F90-5C95-4728-B11C-A711A09FAF6C}" srcId="{63C8FADD-99A2-479E-A076-800481664A7E}" destId="{4EA32A1D-8D4A-44B9-80C7-7AA9668A1960}" srcOrd="0" destOrd="0" parTransId="{17206780-497F-45F0-8B10-FB1B140AA645}" sibTransId="{14B221D4-38BC-4C04-854B-01A0EFE359CB}"/>
    <dgm:cxn modelId="{79CA4F94-0B87-4C43-86E0-1E6B950570C9}" srcId="{2CB3B5FF-3470-45BA-9C11-E36DA0A88EF1}" destId="{98977CAF-989A-41D3-8FAB-1BD1E452A777}" srcOrd="0" destOrd="0" parTransId="{80E234BB-D1C2-48F9-A283-B35548422556}" sibTransId="{280DB7EC-3CA4-40F1-A6D0-C104CF08010A}"/>
    <dgm:cxn modelId="{C5D7E295-F888-4799-BF77-0218FB526707}" srcId="{BA5891AC-57AD-4471-B3C2-B0DCD3C60C49}" destId="{B726A0DD-0792-43A4-8D82-43FC19C7DA6C}" srcOrd="0" destOrd="0" parTransId="{CA5A6975-F53D-43E9-82A6-6A4F958BB25F}" sibTransId="{2F0E88A1-A000-4755-BE14-FCF562E6EF18}"/>
    <dgm:cxn modelId="{1D0564A1-5DEB-4AFE-A9D2-413178198455}" type="presOf" srcId="{79F0482B-1EC3-4511-9998-5AA8C14D1545}" destId="{1A6AE41E-3E4C-444E-A543-986F055EF766}" srcOrd="0" destOrd="0" presId="urn:microsoft.com/office/officeart/2005/8/layout/vList2"/>
    <dgm:cxn modelId="{BF569EAB-CE0B-43B1-B464-C24C00BFE6F7}" srcId="{BA5891AC-57AD-4471-B3C2-B0DCD3C60C49}" destId="{BF2A693F-D657-4D27-AD46-FFB12DE36E1A}" srcOrd="4" destOrd="0" parTransId="{03DA18F5-F16C-447E-A73C-DF2C26A0A463}" sibTransId="{9840E1FB-3EB6-4923-8137-CE8E593FCE6C}"/>
    <dgm:cxn modelId="{8CF19AB9-52D0-438C-B522-58E4D11AF21E}" type="presOf" srcId="{63C8FADD-99A2-479E-A076-800481664A7E}" destId="{9BCA944C-E8AE-40BA-8BC6-4BE02F1CA4D5}" srcOrd="0" destOrd="0" presId="urn:microsoft.com/office/officeart/2005/8/layout/vList2"/>
    <dgm:cxn modelId="{106C79BE-24C5-447F-B245-E2FC2640233B}" type="presOf" srcId="{86697883-EE83-4FB3-A166-359FD5EC8D3C}" destId="{E07C152B-265F-4A15-8BE3-7F062758EF37}" srcOrd="0" destOrd="3" presId="urn:microsoft.com/office/officeart/2005/8/layout/vList2"/>
    <dgm:cxn modelId="{D016FCC3-EFA2-421D-94C4-4321BCC28478}" type="presOf" srcId="{26153412-A8B2-4CD7-BDF0-6982C1C0A650}" destId="{422206B1-7E26-4B5D-B773-B5CA9860552B}" srcOrd="0" destOrd="0" presId="urn:microsoft.com/office/officeart/2005/8/layout/vList2"/>
    <dgm:cxn modelId="{43811ACE-170E-4DA9-B778-12C9D6073F08}" type="presOf" srcId="{38A7C4E8-EA66-4FA4-9A1E-28E68213C5E4}" destId="{BFE215F6-FEA9-4C48-B965-A1D736AB1AD6}" srcOrd="0" destOrd="1" presId="urn:microsoft.com/office/officeart/2005/8/layout/vList2"/>
    <dgm:cxn modelId="{BEF072D3-924F-4EDA-8146-7E9F70C43EAB}" type="presOf" srcId="{98977CAF-989A-41D3-8FAB-1BD1E452A777}" destId="{AA7220F8-CAAE-4D62-8D8C-5762839D027D}" srcOrd="0" destOrd="3" presId="urn:microsoft.com/office/officeart/2005/8/layout/vList2"/>
    <dgm:cxn modelId="{05766EDA-D6C2-4FBA-AFDF-F37995F957B4}" type="presOf" srcId="{B66BED9E-EF2A-4FE2-9DD3-F79E5A892A9D}" destId="{AA7220F8-CAAE-4D62-8D8C-5762839D027D}" srcOrd="0" destOrd="1" presId="urn:microsoft.com/office/officeart/2005/8/layout/vList2"/>
    <dgm:cxn modelId="{9CCC53E7-2CB5-4C66-8701-B6928C44875D}" type="presOf" srcId="{3FB0EA3A-8A90-427A-A64C-6E130FFF25A0}" destId="{E07C152B-265F-4A15-8BE3-7F062758EF37}" srcOrd="0" destOrd="2" presId="urn:microsoft.com/office/officeart/2005/8/layout/vList2"/>
    <dgm:cxn modelId="{C9DB5AEF-CA40-4A07-9EEB-78A9694C36BC}" srcId="{C2C998F1-60B2-4EAC-A1B4-27D0AA90C9DC}" destId="{32F447D7-B2C6-4947-B88A-53FCB1E598DD}" srcOrd="0" destOrd="0" parTransId="{3A7BD894-C226-43EA-921E-2114EE31A4BE}" sibTransId="{D6445B2B-23FF-4803-A2C9-E8EB706EE8F1}"/>
    <dgm:cxn modelId="{3F11B3F2-299B-4BE9-979B-5BDF14C0E5AC}" srcId="{5CC2E529-DEE4-44F6-B168-924036FC27D3}" destId="{3FB0EA3A-8A90-427A-A64C-6E130FFF25A0}" srcOrd="1" destOrd="0" parTransId="{0573D046-22BB-4E0A-B1D9-511A29A28316}" sibTransId="{CC355C58-E41B-47E7-8147-AD857EBF7D22}"/>
    <dgm:cxn modelId="{2993CDF7-882D-4C32-A598-B8003DA3226E}" type="presOf" srcId="{DBD8130B-08ED-49C7-9222-C11E32EBC3DB}" destId="{1A6AE41E-3E4C-444E-A543-986F055EF766}" srcOrd="0" destOrd="1" presId="urn:microsoft.com/office/officeart/2005/8/layout/vList2"/>
    <dgm:cxn modelId="{36AB70FC-D893-407D-833E-25CCA37B3ADE}" type="presOf" srcId="{B726A0DD-0792-43A4-8D82-43FC19C7DA6C}" destId="{21A3598D-0A34-45D7-A575-BCF0E0D56CCE}" srcOrd="0" destOrd="0" presId="urn:microsoft.com/office/officeart/2005/8/layout/vList2"/>
    <dgm:cxn modelId="{97BEC4D7-211B-428B-8A63-09272189DE72}" type="presParOf" srcId="{D35ED72A-5CF5-4A88-9D58-0111D2EBF01E}" destId="{21A3598D-0A34-45D7-A575-BCF0E0D56CCE}" srcOrd="0" destOrd="0" presId="urn:microsoft.com/office/officeart/2005/8/layout/vList2"/>
    <dgm:cxn modelId="{604390CB-A5C2-4A3B-A12D-BE6709C17864}" type="presParOf" srcId="{D35ED72A-5CF5-4A88-9D58-0111D2EBF01E}" destId="{1A6AE41E-3E4C-444E-A543-986F055EF766}" srcOrd="1" destOrd="0" presId="urn:microsoft.com/office/officeart/2005/8/layout/vList2"/>
    <dgm:cxn modelId="{991B653D-BC9C-4F09-83AA-B8439F780C2A}" type="presParOf" srcId="{D35ED72A-5CF5-4A88-9D58-0111D2EBF01E}" destId="{94184539-4F3A-4EB1-A2E0-2169549DB505}" srcOrd="2" destOrd="0" presId="urn:microsoft.com/office/officeart/2005/8/layout/vList2"/>
    <dgm:cxn modelId="{4FAE7727-267F-49DE-BE84-DBB2F2FB5EF4}" type="presParOf" srcId="{D35ED72A-5CF5-4A88-9D58-0111D2EBF01E}" destId="{BFE215F6-FEA9-4C48-B965-A1D736AB1AD6}" srcOrd="3" destOrd="0" presId="urn:microsoft.com/office/officeart/2005/8/layout/vList2"/>
    <dgm:cxn modelId="{F790C44D-B79F-4DCB-B773-E7B6B928DF79}" type="presParOf" srcId="{D35ED72A-5CF5-4A88-9D58-0111D2EBF01E}" destId="{9BCA944C-E8AE-40BA-8BC6-4BE02F1CA4D5}" srcOrd="4" destOrd="0" presId="urn:microsoft.com/office/officeart/2005/8/layout/vList2"/>
    <dgm:cxn modelId="{FC4ACA69-1FD3-4B67-973F-CA6E1791ABF4}" type="presParOf" srcId="{D35ED72A-5CF5-4A88-9D58-0111D2EBF01E}" destId="{AA7220F8-CAAE-4D62-8D8C-5762839D027D}" srcOrd="5" destOrd="0" presId="urn:microsoft.com/office/officeart/2005/8/layout/vList2"/>
    <dgm:cxn modelId="{ABE34EAC-552D-4540-82F6-AAD74A1A58AE}" type="presParOf" srcId="{D35ED72A-5CF5-4A88-9D58-0111D2EBF01E}" destId="{89F7168E-E602-42C3-AC21-D9EA18BB61D0}" srcOrd="6" destOrd="0" presId="urn:microsoft.com/office/officeart/2005/8/layout/vList2"/>
    <dgm:cxn modelId="{3F8EFDE0-27E7-4064-A485-6B791A49EBC5}" type="presParOf" srcId="{D35ED72A-5CF5-4A88-9D58-0111D2EBF01E}" destId="{E07C152B-265F-4A15-8BE3-7F062758EF37}" srcOrd="7" destOrd="0" presId="urn:microsoft.com/office/officeart/2005/8/layout/vList2"/>
    <dgm:cxn modelId="{12861C99-CEBA-426D-BD3A-AD318C06FAD3}" type="presParOf" srcId="{D35ED72A-5CF5-4A88-9D58-0111D2EBF01E}" destId="{24A36F6E-5498-46EE-8A2F-574161E7F638}" srcOrd="8" destOrd="0" presId="urn:microsoft.com/office/officeart/2005/8/layout/vList2"/>
    <dgm:cxn modelId="{C9009CB0-D3EF-4BE5-AFC9-394FDCEA4A41}" type="presParOf" srcId="{D35ED72A-5CF5-4A88-9D58-0111D2EBF01E}" destId="{422206B1-7E26-4B5D-B773-B5CA9860552B}"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A3598D-0A34-45D7-A575-BCF0E0D56CCE}">
      <dsp:nvSpPr>
        <dsp:cNvPr id="0" name=""/>
        <dsp:cNvSpPr/>
      </dsp:nvSpPr>
      <dsp:spPr>
        <a:xfrm>
          <a:off x="0" y="0"/>
          <a:ext cx="10223938" cy="434906"/>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1" kern="1200" dirty="0"/>
            <a:t>STEP 1 - </a:t>
          </a:r>
          <a:r>
            <a:rPr lang="en-US" sz="1400" b="1" kern="1200" dirty="0"/>
            <a:t>Are you the PRIME RECIPIENT</a:t>
          </a:r>
          <a:r>
            <a:rPr lang="en-US" sz="1400" b="1" kern="1200" baseline="30000" dirty="0"/>
            <a:t>1</a:t>
          </a:r>
          <a:r>
            <a:rPr lang="en-US" sz="1400" b="1" kern="1200" dirty="0"/>
            <a:t> of the Federal Award?</a:t>
          </a:r>
          <a:endParaRPr lang="en-US" sz="1400" kern="1200" dirty="0"/>
        </a:p>
      </dsp:txBody>
      <dsp:txXfrm>
        <a:off x="21230" y="21230"/>
        <a:ext cx="10181478" cy="392446"/>
      </dsp:txXfrm>
    </dsp:sp>
    <dsp:sp modelId="{1A6AE41E-3E4C-444E-A543-986F055EF766}">
      <dsp:nvSpPr>
        <dsp:cNvPr id="0" name=""/>
        <dsp:cNvSpPr/>
      </dsp:nvSpPr>
      <dsp:spPr>
        <a:xfrm>
          <a:off x="0" y="424596"/>
          <a:ext cx="10223938" cy="44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610" tIns="17780" rIns="99568" bIns="17780" numCol="1" spcCol="1270" anchor="t" anchorCtr="0">
          <a:noAutofit/>
        </a:bodyPr>
        <a:lstStyle/>
        <a:p>
          <a:pPr marL="114300" lvl="1" indent="-114300" algn="l" defTabSz="622300">
            <a:lnSpc>
              <a:spcPct val="90000"/>
            </a:lnSpc>
            <a:spcBef>
              <a:spcPct val="0"/>
            </a:spcBef>
            <a:spcAft>
              <a:spcPct val="20000"/>
            </a:spcAft>
            <a:buSzPts val="1000"/>
            <a:buFont typeface="Symbol" panose="05050102010706020507" pitchFamily="18" charset="2"/>
            <a:buChar char=""/>
          </a:pPr>
          <a:r>
            <a:rPr lang="en-US" sz="1400" b="1" kern="1200" dirty="0"/>
            <a:t>Yes</a:t>
          </a:r>
          <a:r>
            <a:rPr lang="en-US" sz="1400" kern="1200" dirty="0"/>
            <a:t> → Proceed to Step 2</a:t>
          </a:r>
        </a:p>
        <a:p>
          <a:pPr marL="114300" lvl="1" indent="-114300" algn="l" defTabSz="622300">
            <a:lnSpc>
              <a:spcPct val="90000"/>
            </a:lnSpc>
            <a:spcBef>
              <a:spcPct val="0"/>
            </a:spcBef>
            <a:spcAft>
              <a:spcPct val="20000"/>
            </a:spcAft>
            <a:buSzPts val="1000"/>
            <a:buFont typeface="Symbol" panose="05050102010706020507" pitchFamily="18" charset="2"/>
            <a:buChar char=""/>
          </a:pPr>
          <a:r>
            <a:rPr lang="en-US" sz="1400" b="1" kern="1200" dirty="0"/>
            <a:t>No</a:t>
          </a:r>
          <a:r>
            <a:rPr lang="en-US" sz="1400" kern="1200" dirty="0"/>
            <a:t> → </a:t>
          </a:r>
          <a:r>
            <a:rPr lang="en-US" sz="1400" b="1" kern="1200" dirty="0">
              <a:solidFill>
                <a:srgbClr val="FF0000"/>
              </a:solidFill>
            </a:rPr>
            <a:t>Reference the "Pass-through Example" and stop</a:t>
          </a:r>
        </a:p>
      </dsp:txBody>
      <dsp:txXfrm>
        <a:off x="0" y="424596"/>
        <a:ext cx="10223938" cy="445310"/>
      </dsp:txXfrm>
    </dsp:sp>
    <dsp:sp modelId="{94184539-4F3A-4EB1-A2E0-2169549DB505}">
      <dsp:nvSpPr>
        <dsp:cNvPr id="0" name=""/>
        <dsp:cNvSpPr/>
      </dsp:nvSpPr>
      <dsp:spPr>
        <a:xfrm>
          <a:off x="0" y="907669"/>
          <a:ext cx="10223938" cy="462653"/>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1" kern="1200" dirty="0"/>
            <a:t>STEP 2 - </a:t>
          </a:r>
          <a:r>
            <a:rPr lang="en-US" sz="1400" b="1" i="0" kern="1200" dirty="0"/>
            <a:t>D</a:t>
          </a:r>
          <a:r>
            <a:rPr lang="en-US" sz="1400" b="1" i="1" kern="1200" dirty="0"/>
            <a:t>etermine</a:t>
          </a:r>
          <a:r>
            <a:rPr lang="en-US" sz="1400" b="1" kern="1200" dirty="0"/>
            <a:t> the APPROPRIATE RELATIONSHIP CLASSIFICATION</a:t>
          </a:r>
          <a:endParaRPr lang="en-US" sz="1400" kern="1200" dirty="0"/>
        </a:p>
      </dsp:txBody>
      <dsp:txXfrm>
        <a:off x="22585" y="930254"/>
        <a:ext cx="10178768" cy="417483"/>
      </dsp:txXfrm>
    </dsp:sp>
    <dsp:sp modelId="{BFE215F6-FEA9-4C48-B965-A1D736AB1AD6}">
      <dsp:nvSpPr>
        <dsp:cNvPr id="0" name=""/>
        <dsp:cNvSpPr/>
      </dsp:nvSpPr>
      <dsp:spPr>
        <a:xfrm>
          <a:off x="0" y="1360423"/>
          <a:ext cx="10223938" cy="5086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610" tIns="17780" rIns="99568" bIns="17780" numCol="1" spcCol="1270" anchor="t" anchorCtr="0">
          <a:noAutofit/>
        </a:bodyPr>
        <a:lstStyle/>
        <a:p>
          <a:pPr marL="114300" lvl="1" indent="-114300" algn="l" defTabSz="622300">
            <a:lnSpc>
              <a:spcPct val="90000"/>
            </a:lnSpc>
            <a:spcBef>
              <a:spcPct val="0"/>
            </a:spcBef>
            <a:spcAft>
              <a:spcPct val="20000"/>
            </a:spcAft>
            <a:buSzPts val="1000"/>
            <a:buFont typeface="Symbol" panose="05050102010706020507" pitchFamily="18" charset="2"/>
            <a:buChar char=""/>
          </a:pPr>
          <a:r>
            <a:rPr lang="en-US" sz="1400" b="1" kern="1200" dirty="0"/>
            <a:t>Subrecipient</a:t>
          </a:r>
          <a:r>
            <a:rPr lang="en-US" sz="1400" b="1" kern="1200" baseline="30000" dirty="0"/>
            <a:t>2</a:t>
          </a:r>
          <a:endParaRPr lang="en-US" sz="1400" kern="1200" dirty="0"/>
        </a:p>
        <a:p>
          <a:pPr marL="114300" lvl="1" indent="-114300" algn="l" defTabSz="622300">
            <a:lnSpc>
              <a:spcPct val="90000"/>
            </a:lnSpc>
            <a:spcBef>
              <a:spcPct val="0"/>
            </a:spcBef>
            <a:spcAft>
              <a:spcPct val="20000"/>
            </a:spcAft>
            <a:buSzPts val="1000"/>
            <a:buFont typeface="Symbol" panose="05050102010706020507" pitchFamily="18" charset="2"/>
            <a:buChar char=""/>
          </a:pPr>
          <a:r>
            <a:rPr lang="en-US" sz="1400" b="1" kern="1200" dirty="0"/>
            <a:t>Vendor</a:t>
          </a:r>
          <a:r>
            <a:rPr lang="en-US" sz="1400" b="1" kern="1200" baseline="30000" dirty="0"/>
            <a:t>3</a:t>
          </a:r>
          <a:endParaRPr lang="en-US" sz="1400" kern="1200" dirty="0"/>
        </a:p>
      </dsp:txBody>
      <dsp:txXfrm>
        <a:off x="0" y="1360423"/>
        <a:ext cx="10223938" cy="508654"/>
      </dsp:txXfrm>
    </dsp:sp>
    <dsp:sp modelId="{9BCA944C-E8AE-40BA-8BC6-4BE02F1CA4D5}">
      <dsp:nvSpPr>
        <dsp:cNvPr id="0" name=""/>
        <dsp:cNvSpPr/>
      </dsp:nvSpPr>
      <dsp:spPr>
        <a:xfrm>
          <a:off x="0" y="1869077"/>
          <a:ext cx="10223938" cy="489808"/>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1" kern="1200" dirty="0"/>
            <a:t>STEP 3 - </a:t>
          </a:r>
          <a:r>
            <a:rPr lang="en-US" sz="1400" b="1" kern="1200" dirty="0"/>
            <a:t>If Subrecipient</a:t>
          </a:r>
          <a:r>
            <a:rPr lang="en-US" sz="1400" b="1" kern="1200" baseline="30000" dirty="0"/>
            <a:t>2</a:t>
          </a:r>
          <a:endParaRPr lang="en-US" sz="1400" kern="1200" dirty="0"/>
        </a:p>
      </dsp:txBody>
      <dsp:txXfrm>
        <a:off x="23910" y="1892987"/>
        <a:ext cx="10176118" cy="441988"/>
      </dsp:txXfrm>
    </dsp:sp>
    <dsp:sp modelId="{AA7220F8-CAAE-4D62-8D8C-5762839D027D}">
      <dsp:nvSpPr>
        <dsp:cNvPr id="0" name=""/>
        <dsp:cNvSpPr/>
      </dsp:nvSpPr>
      <dsp:spPr>
        <a:xfrm>
          <a:off x="0" y="2358886"/>
          <a:ext cx="10223938" cy="9781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610" tIns="17780" rIns="99568" bIns="17780" numCol="1" spcCol="1270" anchor="t" anchorCtr="0">
          <a:noAutofit/>
        </a:bodyPr>
        <a:lstStyle/>
        <a:p>
          <a:pPr marL="114300" lvl="1" indent="-114300" algn="l" defTabSz="622300">
            <a:lnSpc>
              <a:spcPct val="90000"/>
            </a:lnSpc>
            <a:spcBef>
              <a:spcPct val="0"/>
            </a:spcBef>
            <a:spcAft>
              <a:spcPct val="20000"/>
            </a:spcAft>
            <a:buChar char="•"/>
          </a:pPr>
          <a:r>
            <a:rPr lang="en-US" sz="1400" b="1" kern="1200" dirty="0"/>
            <a:t>Is the entity a STATE AGENCY?</a:t>
          </a:r>
          <a:endParaRPr lang="en-US" sz="1400" kern="1200" dirty="0"/>
        </a:p>
        <a:p>
          <a:pPr marL="228600" lvl="2" indent="-114300" algn="l" defTabSz="622300">
            <a:lnSpc>
              <a:spcPct val="90000"/>
            </a:lnSpc>
            <a:spcBef>
              <a:spcPct val="0"/>
            </a:spcBef>
            <a:spcAft>
              <a:spcPct val="20000"/>
            </a:spcAft>
            <a:buSzPts val="1000"/>
            <a:buFont typeface="Symbol" panose="05050102010706020507" pitchFamily="18" charset="2"/>
            <a:buChar char=""/>
          </a:pPr>
          <a:r>
            <a:rPr lang="en-US" sz="1400" b="1" kern="1200" dirty="0"/>
            <a:t>Yes</a:t>
          </a:r>
          <a:r>
            <a:rPr lang="en-US" sz="1400" kern="1200" dirty="0"/>
            <a:t> → Proceed to Step 4</a:t>
          </a:r>
        </a:p>
        <a:p>
          <a:pPr marL="228600" lvl="2" indent="-114300" algn="l" defTabSz="622300">
            <a:lnSpc>
              <a:spcPct val="90000"/>
            </a:lnSpc>
            <a:spcBef>
              <a:spcPct val="0"/>
            </a:spcBef>
            <a:spcAft>
              <a:spcPct val="20000"/>
            </a:spcAft>
            <a:buSzPts val="1000"/>
            <a:buFont typeface="Symbol" panose="05050102010706020507" pitchFamily="18" charset="2"/>
            <a:buChar char=""/>
          </a:pPr>
          <a:r>
            <a:rPr lang="en-US" sz="1400" b="1" kern="1200" dirty="0"/>
            <a:t>No</a:t>
          </a:r>
          <a:r>
            <a:rPr lang="en-US" sz="1400" kern="1200" dirty="0"/>
            <a:t> →</a:t>
          </a:r>
        </a:p>
        <a:p>
          <a:pPr marL="342900" lvl="3" indent="-114300" algn="l" defTabSz="622300">
            <a:lnSpc>
              <a:spcPct val="90000"/>
            </a:lnSpc>
            <a:spcBef>
              <a:spcPct val="0"/>
            </a:spcBef>
            <a:spcAft>
              <a:spcPct val="20000"/>
            </a:spcAft>
            <a:buSzPts val="1000"/>
            <a:buFont typeface="Courier New" panose="02070309020205020404" pitchFamily="49" charset="0"/>
            <a:buChar char="o"/>
          </a:pPr>
          <a:r>
            <a:rPr lang="en-US" sz="1400" kern="1200" dirty="0"/>
            <a:t>✅ Report activity in the </a:t>
          </a:r>
          <a:r>
            <a:rPr lang="en-US" sz="1400" b="1" kern="1200" dirty="0"/>
            <a:t>appropriate Expenditure Column</a:t>
          </a:r>
          <a:r>
            <a:rPr lang="en-US" sz="1400" kern="1200" dirty="0"/>
            <a:t> AND the </a:t>
          </a:r>
          <a:r>
            <a:rPr lang="en-US" sz="1400" b="1" kern="1200" dirty="0"/>
            <a:t>Subrecipient Column</a:t>
          </a:r>
          <a:endParaRPr lang="en-US" sz="1400" kern="1200" dirty="0"/>
        </a:p>
      </dsp:txBody>
      <dsp:txXfrm>
        <a:off x="0" y="2358886"/>
        <a:ext cx="10223938" cy="978153"/>
      </dsp:txXfrm>
    </dsp:sp>
    <dsp:sp modelId="{89F7168E-E602-42C3-AC21-D9EA18BB61D0}">
      <dsp:nvSpPr>
        <dsp:cNvPr id="0" name=""/>
        <dsp:cNvSpPr/>
      </dsp:nvSpPr>
      <dsp:spPr>
        <a:xfrm>
          <a:off x="0" y="3337039"/>
          <a:ext cx="10223938" cy="459905"/>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1" kern="1200" dirty="0"/>
            <a:t>STEP 4 - </a:t>
          </a:r>
          <a:r>
            <a:rPr lang="en-US" sz="1400" b="1" kern="1200" dirty="0"/>
            <a:t>Is the entity a COMPONENT UNIT</a:t>
          </a:r>
          <a:r>
            <a:rPr lang="en-US" sz="1400" b="1" kern="1200" baseline="30000" dirty="0"/>
            <a:t>4</a:t>
          </a:r>
          <a:r>
            <a:rPr lang="en-US" sz="1400" b="1" kern="1200" dirty="0"/>
            <a:t>?</a:t>
          </a:r>
          <a:endParaRPr lang="en-US" sz="1400" kern="1200" dirty="0"/>
        </a:p>
      </dsp:txBody>
      <dsp:txXfrm>
        <a:off x="22451" y="3359490"/>
        <a:ext cx="10179036" cy="415003"/>
      </dsp:txXfrm>
    </dsp:sp>
    <dsp:sp modelId="{E07C152B-265F-4A15-8BE3-7F062758EF37}">
      <dsp:nvSpPr>
        <dsp:cNvPr id="0" name=""/>
        <dsp:cNvSpPr/>
      </dsp:nvSpPr>
      <dsp:spPr>
        <a:xfrm>
          <a:off x="0" y="3796945"/>
          <a:ext cx="10223938" cy="10009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610" tIns="17780" rIns="99568" bIns="17780" numCol="1" spcCol="1270" anchor="t" anchorCtr="0">
          <a:noAutofit/>
        </a:bodyPr>
        <a:lstStyle/>
        <a:p>
          <a:pPr marL="114300" lvl="1" indent="-114300" algn="l" defTabSz="622300">
            <a:lnSpc>
              <a:spcPct val="90000"/>
            </a:lnSpc>
            <a:spcBef>
              <a:spcPct val="0"/>
            </a:spcBef>
            <a:spcAft>
              <a:spcPct val="20000"/>
            </a:spcAft>
            <a:buSzPts val="1000"/>
            <a:buFont typeface="Symbol" panose="05050102010706020507" pitchFamily="18" charset="2"/>
            <a:buChar char=""/>
          </a:pPr>
          <a:r>
            <a:rPr lang="en-US" sz="1400" b="1" kern="1200" dirty="0"/>
            <a:t>Yes</a:t>
          </a:r>
          <a:r>
            <a:rPr lang="en-US" sz="1400" kern="1200" dirty="0"/>
            <a:t> →</a:t>
          </a:r>
        </a:p>
        <a:p>
          <a:pPr marL="228600" lvl="2" indent="-114300" algn="l" defTabSz="622300">
            <a:lnSpc>
              <a:spcPct val="90000"/>
            </a:lnSpc>
            <a:spcBef>
              <a:spcPct val="0"/>
            </a:spcBef>
            <a:spcAft>
              <a:spcPct val="20000"/>
            </a:spcAft>
            <a:buSzPts val="1000"/>
            <a:buFont typeface="Courier New" panose="02070309020205020404" pitchFamily="49" charset="0"/>
            <a:buChar char="o"/>
          </a:pPr>
          <a:r>
            <a:rPr lang="en-US" sz="1400" kern="1200" dirty="0"/>
            <a:t>✅ Report activity in the </a:t>
          </a:r>
          <a:r>
            <a:rPr lang="en-US" sz="1400" b="1" kern="1200" dirty="0"/>
            <a:t>appropriate Expenditure Column</a:t>
          </a:r>
          <a:r>
            <a:rPr lang="en-US" sz="1400" kern="1200" dirty="0"/>
            <a:t> AND the </a:t>
          </a:r>
          <a:r>
            <a:rPr lang="en-US" sz="1400" b="1" kern="1200" dirty="0"/>
            <a:t>Subrecipient Column</a:t>
          </a:r>
          <a:endParaRPr lang="en-US" sz="1400" kern="1200" dirty="0"/>
        </a:p>
        <a:p>
          <a:pPr marL="114300" lvl="1" indent="-114300" algn="l" defTabSz="622300">
            <a:lnSpc>
              <a:spcPct val="90000"/>
            </a:lnSpc>
            <a:spcBef>
              <a:spcPct val="0"/>
            </a:spcBef>
            <a:spcAft>
              <a:spcPct val="20000"/>
            </a:spcAft>
            <a:buSzPts val="1000"/>
            <a:buFont typeface="Symbol" panose="05050102010706020507" pitchFamily="18" charset="2"/>
            <a:buChar char=""/>
          </a:pPr>
          <a:r>
            <a:rPr lang="en-US" sz="1400" b="1" kern="1200" dirty="0"/>
            <a:t>No</a:t>
          </a:r>
          <a:r>
            <a:rPr lang="en-US" sz="1400" kern="1200" dirty="0"/>
            <a:t> →</a:t>
          </a:r>
        </a:p>
        <a:p>
          <a:pPr marL="228600" lvl="2" indent="-114300" algn="l" defTabSz="622300">
            <a:lnSpc>
              <a:spcPct val="90000"/>
            </a:lnSpc>
            <a:spcBef>
              <a:spcPct val="0"/>
            </a:spcBef>
            <a:spcAft>
              <a:spcPct val="20000"/>
            </a:spcAft>
            <a:buSzPts val="1000"/>
            <a:buFont typeface="Courier New" panose="02070309020205020404" pitchFamily="49" charset="0"/>
            <a:buChar char="o"/>
          </a:pPr>
          <a:r>
            <a:rPr lang="en-US" sz="1400" kern="1200" dirty="0"/>
            <a:t>✅ Report the activity as a </a:t>
          </a:r>
          <a:r>
            <a:rPr lang="en-US" sz="1400" b="1" kern="1200" dirty="0"/>
            <a:t>Pass-through</a:t>
          </a:r>
          <a:r>
            <a:rPr lang="en-US" sz="1400" kern="1200" dirty="0"/>
            <a:t> </a:t>
          </a:r>
          <a:r>
            <a:rPr lang="en-US" sz="1400" b="1" kern="1200" dirty="0"/>
            <a:t>To </a:t>
          </a:r>
          <a:r>
            <a:rPr lang="en-US" sz="1400" kern="1200" dirty="0"/>
            <a:t>the entity</a:t>
          </a:r>
        </a:p>
      </dsp:txBody>
      <dsp:txXfrm>
        <a:off x="0" y="3796945"/>
        <a:ext cx="10223938" cy="1000901"/>
      </dsp:txXfrm>
    </dsp:sp>
    <dsp:sp modelId="{24A36F6E-5498-46EE-8A2F-574161E7F638}">
      <dsp:nvSpPr>
        <dsp:cNvPr id="0" name=""/>
        <dsp:cNvSpPr/>
      </dsp:nvSpPr>
      <dsp:spPr>
        <a:xfrm>
          <a:off x="0" y="4797846"/>
          <a:ext cx="10223938" cy="520509"/>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kern="1200" dirty="0"/>
            <a:t>If Vendor</a:t>
          </a:r>
          <a:r>
            <a:rPr lang="en-US" sz="1400" b="1" kern="1200" baseline="30000" dirty="0"/>
            <a:t>3</a:t>
          </a:r>
          <a:endParaRPr lang="en-US" sz="1400" kern="1200" dirty="0"/>
        </a:p>
      </dsp:txBody>
      <dsp:txXfrm>
        <a:off x="25409" y="4823255"/>
        <a:ext cx="10173120" cy="469691"/>
      </dsp:txXfrm>
    </dsp:sp>
    <dsp:sp modelId="{422206B1-7E26-4B5D-B773-B5CA9860552B}">
      <dsp:nvSpPr>
        <dsp:cNvPr id="0" name=""/>
        <dsp:cNvSpPr/>
      </dsp:nvSpPr>
      <dsp:spPr>
        <a:xfrm>
          <a:off x="0" y="5318356"/>
          <a:ext cx="10223938" cy="355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4610" tIns="17780" rIns="99568" bIns="17780" numCol="1" spcCol="1270" anchor="t" anchorCtr="0">
          <a:noAutofit/>
        </a:bodyPr>
        <a:lstStyle/>
        <a:p>
          <a:pPr marL="114300" lvl="1" indent="-114300" algn="l" defTabSz="622300">
            <a:lnSpc>
              <a:spcPct val="90000"/>
            </a:lnSpc>
            <a:spcBef>
              <a:spcPct val="0"/>
            </a:spcBef>
            <a:spcAft>
              <a:spcPct val="20000"/>
            </a:spcAft>
            <a:buSzPts val="1000"/>
            <a:buFont typeface="Symbol" panose="05050102010706020507" pitchFamily="18" charset="2"/>
            <a:buChar char=""/>
          </a:pPr>
          <a:r>
            <a:rPr lang="en-US" sz="1400" kern="1200" dirty="0"/>
            <a:t>✅ Report activity in the </a:t>
          </a:r>
          <a:r>
            <a:rPr lang="en-US" sz="1400" b="1" kern="1200" dirty="0"/>
            <a:t>appropriate Expenditure Column</a:t>
          </a:r>
          <a:endParaRPr lang="en-US" sz="1400" kern="1200" dirty="0"/>
        </a:p>
      </dsp:txBody>
      <dsp:txXfrm>
        <a:off x="0" y="5318356"/>
        <a:ext cx="10223938" cy="35544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01FF50A-1C2D-8DC9-D524-70D4D92364F6}"/>
              </a:ext>
            </a:extLst>
          </p:cNvPr>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a:extLst>
              <a:ext uri="{FF2B5EF4-FFF2-40B4-BE49-F238E27FC236}">
                <a16:creationId xmlns:a16="http://schemas.microsoft.com/office/drawing/2014/main" id="{D0A58368-229F-27C1-F521-A803AF848271}"/>
              </a:ext>
            </a:extLst>
          </p:cNvPr>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C9A0DF00-C0E6-4D27-BA22-259AD25F0EBA}" type="datetimeFigureOut">
              <a:rPr lang="en-US" smtClean="0"/>
              <a:t>7/10/2025</a:t>
            </a:fld>
            <a:endParaRPr lang="en-US" dirty="0"/>
          </a:p>
        </p:txBody>
      </p:sp>
      <p:sp>
        <p:nvSpPr>
          <p:cNvPr id="4" name="Footer Placeholder 3">
            <a:extLst>
              <a:ext uri="{FF2B5EF4-FFF2-40B4-BE49-F238E27FC236}">
                <a16:creationId xmlns:a16="http://schemas.microsoft.com/office/drawing/2014/main" id="{C2CAC6D9-36BC-E849-9EF4-DADCFD648811}"/>
              </a:ext>
            </a:extLst>
          </p:cNvPr>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A1784F5-3AE1-D6C0-F487-F7DBBA2A063E}"/>
              </a:ext>
            </a:extLst>
          </p:cNvPr>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AE48B0A-24E5-4D4A-8267-93E84BE742C7}" type="slidenum">
              <a:rPr lang="en-US" smtClean="0"/>
              <a:t>‹#›</a:t>
            </a:fld>
            <a:endParaRPr lang="en-US" dirty="0"/>
          </a:p>
        </p:txBody>
      </p:sp>
    </p:spTree>
    <p:extLst>
      <p:ext uri="{BB962C8B-B14F-4D97-AF65-F5344CB8AC3E}">
        <p14:creationId xmlns:p14="http://schemas.microsoft.com/office/powerpoint/2010/main" val="35780088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2F69DA6C-7F03-4BA0-9AE6-33FC1A26E69E}" type="datetimeFigureOut">
              <a:rPr lang="en-US" smtClean="0"/>
              <a:t>7/10/2025</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5D6F9CF3-2A9D-49EB-83EE-FA6318A54144}" type="slidenum">
              <a:rPr lang="en-US" smtClean="0"/>
              <a:t>‹#›</a:t>
            </a:fld>
            <a:endParaRPr lang="en-US" dirty="0"/>
          </a:p>
        </p:txBody>
      </p:sp>
    </p:spTree>
    <p:extLst>
      <p:ext uri="{BB962C8B-B14F-4D97-AF65-F5344CB8AC3E}">
        <p14:creationId xmlns:p14="http://schemas.microsoft.com/office/powerpoint/2010/main" val="2320433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1</a:t>
            </a:fld>
            <a:endParaRPr lang="en-US" dirty="0"/>
          </a:p>
        </p:txBody>
      </p:sp>
    </p:spTree>
    <p:extLst>
      <p:ext uri="{BB962C8B-B14F-4D97-AF65-F5344CB8AC3E}">
        <p14:creationId xmlns:p14="http://schemas.microsoft.com/office/powerpoint/2010/main" val="2215239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5D6F9CF3-2A9D-49EB-83EE-FA6318A54144}" type="slidenum">
              <a:rPr lang="en-US" smtClean="0"/>
              <a:t>18</a:t>
            </a:fld>
            <a:endParaRPr lang="en-US" dirty="0"/>
          </a:p>
        </p:txBody>
      </p:sp>
    </p:spTree>
    <p:extLst>
      <p:ext uri="{BB962C8B-B14F-4D97-AF65-F5344CB8AC3E}">
        <p14:creationId xmlns:p14="http://schemas.microsoft.com/office/powerpoint/2010/main" val="42788744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20</a:t>
            </a:fld>
            <a:endParaRPr lang="en-US" dirty="0"/>
          </a:p>
        </p:txBody>
      </p:sp>
    </p:spTree>
    <p:extLst>
      <p:ext uri="{BB962C8B-B14F-4D97-AF65-F5344CB8AC3E}">
        <p14:creationId xmlns:p14="http://schemas.microsoft.com/office/powerpoint/2010/main" val="2764050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21</a:t>
            </a:fld>
            <a:endParaRPr lang="en-US" dirty="0"/>
          </a:p>
        </p:txBody>
      </p:sp>
    </p:spTree>
    <p:extLst>
      <p:ext uri="{BB962C8B-B14F-4D97-AF65-F5344CB8AC3E}">
        <p14:creationId xmlns:p14="http://schemas.microsoft.com/office/powerpoint/2010/main" val="1990496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22</a:t>
            </a:fld>
            <a:endParaRPr lang="en-US" dirty="0"/>
          </a:p>
        </p:txBody>
      </p:sp>
    </p:spTree>
    <p:extLst>
      <p:ext uri="{BB962C8B-B14F-4D97-AF65-F5344CB8AC3E}">
        <p14:creationId xmlns:p14="http://schemas.microsoft.com/office/powerpoint/2010/main" val="24622922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23</a:t>
            </a:fld>
            <a:endParaRPr lang="en-US" dirty="0"/>
          </a:p>
        </p:txBody>
      </p:sp>
    </p:spTree>
    <p:extLst>
      <p:ext uri="{BB962C8B-B14F-4D97-AF65-F5344CB8AC3E}">
        <p14:creationId xmlns:p14="http://schemas.microsoft.com/office/powerpoint/2010/main" val="2203809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24</a:t>
            </a:fld>
            <a:endParaRPr lang="en-US" dirty="0"/>
          </a:p>
        </p:txBody>
      </p:sp>
    </p:spTree>
    <p:extLst>
      <p:ext uri="{BB962C8B-B14F-4D97-AF65-F5344CB8AC3E}">
        <p14:creationId xmlns:p14="http://schemas.microsoft.com/office/powerpoint/2010/main" val="2541662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27</a:t>
            </a:fld>
            <a:endParaRPr lang="en-US" dirty="0"/>
          </a:p>
        </p:txBody>
      </p:sp>
    </p:spTree>
    <p:extLst>
      <p:ext uri="{BB962C8B-B14F-4D97-AF65-F5344CB8AC3E}">
        <p14:creationId xmlns:p14="http://schemas.microsoft.com/office/powerpoint/2010/main" val="2824683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37</a:t>
            </a:fld>
            <a:endParaRPr lang="en-US" dirty="0"/>
          </a:p>
        </p:txBody>
      </p:sp>
    </p:spTree>
    <p:extLst>
      <p:ext uri="{BB962C8B-B14F-4D97-AF65-F5344CB8AC3E}">
        <p14:creationId xmlns:p14="http://schemas.microsoft.com/office/powerpoint/2010/main" val="28155147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5D6F9CF3-2A9D-49EB-83EE-FA6318A54144}" type="slidenum">
              <a:rPr lang="en-US" smtClean="0"/>
              <a:t>39</a:t>
            </a:fld>
            <a:endParaRPr lang="en-US" dirty="0"/>
          </a:p>
        </p:txBody>
      </p:sp>
    </p:spTree>
    <p:extLst>
      <p:ext uri="{BB962C8B-B14F-4D97-AF65-F5344CB8AC3E}">
        <p14:creationId xmlns:p14="http://schemas.microsoft.com/office/powerpoint/2010/main" val="30803638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40</a:t>
            </a:fld>
            <a:endParaRPr lang="en-US" dirty="0"/>
          </a:p>
        </p:txBody>
      </p:sp>
    </p:spTree>
    <p:extLst>
      <p:ext uri="{BB962C8B-B14F-4D97-AF65-F5344CB8AC3E}">
        <p14:creationId xmlns:p14="http://schemas.microsoft.com/office/powerpoint/2010/main" val="1320081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3</a:t>
            </a:fld>
            <a:endParaRPr lang="en-US" dirty="0"/>
          </a:p>
        </p:txBody>
      </p:sp>
    </p:spTree>
    <p:extLst>
      <p:ext uri="{BB962C8B-B14F-4D97-AF65-F5344CB8AC3E}">
        <p14:creationId xmlns:p14="http://schemas.microsoft.com/office/powerpoint/2010/main" val="30653430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41</a:t>
            </a:fld>
            <a:endParaRPr lang="en-US" dirty="0"/>
          </a:p>
        </p:txBody>
      </p:sp>
    </p:spTree>
    <p:extLst>
      <p:ext uri="{BB962C8B-B14F-4D97-AF65-F5344CB8AC3E}">
        <p14:creationId xmlns:p14="http://schemas.microsoft.com/office/powerpoint/2010/main" val="1100277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5D6F9CF3-2A9D-49EB-83EE-FA6318A54144}" type="slidenum">
              <a:rPr lang="en-US" smtClean="0"/>
              <a:t>42</a:t>
            </a:fld>
            <a:endParaRPr lang="en-US" dirty="0"/>
          </a:p>
        </p:txBody>
      </p:sp>
    </p:spTree>
    <p:extLst>
      <p:ext uri="{BB962C8B-B14F-4D97-AF65-F5344CB8AC3E}">
        <p14:creationId xmlns:p14="http://schemas.microsoft.com/office/powerpoint/2010/main" val="30642126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43</a:t>
            </a:fld>
            <a:endParaRPr lang="en-US" dirty="0"/>
          </a:p>
        </p:txBody>
      </p:sp>
    </p:spTree>
    <p:extLst>
      <p:ext uri="{BB962C8B-B14F-4D97-AF65-F5344CB8AC3E}">
        <p14:creationId xmlns:p14="http://schemas.microsoft.com/office/powerpoint/2010/main" val="3371711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44</a:t>
            </a:fld>
            <a:endParaRPr lang="en-US" dirty="0"/>
          </a:p>
        </p:txBody>
      </p:sp>
    </p:spTree>
    <p:extLst>
      <p:ext uri="{BB962C8B-B14F-4D97-AF65-F5344CB8AC3E}">
        <p14:creationId xmlns:p14="http://schemas.microsoft.com/office/powerpoint/2010/main" val="18767024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45</a:t>
            </a:fld>
            <a:endParaRPr lang="en-US" dirty="0"/>
          </a:p>
        </p:txBody>
      </p:sp>
    </p:spTree>
    <p:extLst>
      <p:ext uri="{BB962C8B-B14F-4D97-AF65-F5344CB8AC3E}">
        <p14:creationId xmlns:p14="http://schemas.microsoft.com/office/powerpoint/2010/main" val="33412921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5D6F9CF3-2A9D-49EB-83EE-FA6318A54144}" type="slidenum">
              <a:rPr lang="en-US" smtClean="0"/>
              <a:t>46</a:t>
            </a:fld>
            <a:endParaRPr lang="en-US" dirty="0"/>
          </a:p>
        </p:txBody>
      </p:sp>
    </p:spTree>
    <p:extLst>
      <p:ext uri="{BB962C8B-B14F-4D97-AF65-F5344CB8AC3E}">
        <p14:creationId xmlns:p14="http://schemas.microsoft.com/office/powerpoint/2010/main" val="8180709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47</a:t>
            </a:fld>
            <a:endParaRPr lang="en-US" dirty="0"/>
          </a:p>
        </p:txBody>
      </p:sp>
    </p:spTree>
    <p:extLst>
      <p:ext uri="{BB962C8B-B14F-4D97-AF65-F5344CB8AC3E}">
        <p14:creationId xmlns:p14="http://schemas.microsoft.com/office/powerpoint/2010/main" val="8665168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48</a:t>
            </a:fld>
            <a:endParaRPr lang="en-US" dirty="0"/>
          </a:p>
        </p:txBody>
      </p:sp>
    </p:spTree>
    <p:extLst>
      <p:ext uri="{BB962C8B-B14F-4D97-AF65-F5344CB8AC3E}">
        <p14:creationId xmlns:p14="http://schemas.microsoft.com/office/powerpoint/2010/main" val="1993810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49</a:t>
            </a:fld>
            <a:endParaRPr lang="en-US" dirty="0"/>
          </a:p>
        </p:txBody>
      </p:sp>
    </p:spTree>
    <p:extLst>
      <p:ext uri="{BB962C8B-B14F-4D97-AF65-F5344CB8AC3E}">
        <p14:creationId xmlns:p14="http://schemas.microsoft.com/office/powerpoint/2010/main" val="19667403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u="none" dirty="0"/>
          </a:p>
        </p:txBody>
      </p:sp>
      <p:sp>
        <p:nvSpPr>
          <p:cNvPr id="4" name="Slide Number Placeholder 3"/>
          <p:cNvSpPr>
            <a:spLocks noGrp="1"/>
          </p:cNvSpPr>
          <p:nvPr>
            <p:ph type="sldNum" sz="quarter" idx="5"/>
          </p:nvPr>
        </p:nvSpPr>
        <p:spPr/>
        <p:txBody>
          <a:bodyPr/>
          <a:lstStyle/>
          <a:p>
            <a:fld id="{5D6F9CF3-2A9D-49EB-83EE-FA6318A54144}" type="slidenum">
              <a:rPr lang="en-US" smtClean="0"/>
              <a:t>50</a:t>
            </a:fld>
            <a:endParaRPr lang="en-US" dirty="0"/>
          </a:p>
        </p:txBody>
      </p:sp>
    </p:spTree>
    <p:extLst>
      <p:ext uri="{BB962C8B-B14F-4D97-AF65-F5344CB8AC3E}">
        <p14:creationId xmlns:p14="http://schemas.microsoft.com/office/powerpoint/2010/main" val="14539850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4</a:t>
            </a:fld>
            <a:endParaRPr lang="en-US" dirty="0"/>
          </a:p>
        </p:txBody>
      </p:sp>
    </p:spTree>
    <p:extLst>
      <p:ext uri="{BB962C8B-B14F-4D97-AF65-F5344CB8AC3E}">
        <p14:creationId xmlns:p14="http://schemas.microsoft.com/office/powerpoint/2010/main" val="27030443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solidFill>
                <a:srgbClr val="000000"/>
              </a:solidFill>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5D6F9CF3-2A9D-49EB-83EE-FA6318A54144}" type="slidenum">
              <a:rPr lang="en-US" smtClean="0"/>
              <a:t>51</a:t>
            </a:fld>
            <a:endParaRPr lang="en-US" dirty="0"/>
          </a:p>
        </p:txBody>
      </p:sp>
    </p:spTree>
    <p:extLst>
      <p:ext uri="{BB962C8B-B14F-4D97-AF65-F5344CB8AC3E}">
        <p14:creationId xmlns:p14="http://schemas.microsoft.com/office/powerpoint/2010/main" val="11252132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52</a:t>
            </a:fld>
            <a:endParaRPr lang="en-US" dirty="0"/>
          </a:p>
        </p:txBody>
      </p:sp>
    </p:spTree>
    <p:extLst>
      <p:ext uri="{BB962C8B-B14F-4D97-AF65-F5344CB8AC3E}">
        <p14:creationId xmlns:p14="http://schemas.microsoft.com/office/powerpoint/2010/main" val="2698803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53</a:t>
            </a:fld>
            <a:endParaRPr lang="en-US" dirty="0"/>
          </a:p>
        </p:txBody>
      </p:sp>
    </p:spTree>
    <p:extLst>
      <p:ext uri="{BB962C8B-B14F-4D97-AF65-F5344CB8AC3E}">
        <p14:creationId xmlns:p14="http://schemas.microsoft.com/office/powerpoint/2010/main" val="21106993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54</a:t>
            </a:fld>
            <a:endParaRPr lang="en-US" dirty="0"/>
          </a:p>
        </p:txBody>
      </p:sp>
    </p:spTree>
    <p:extLst>
      <p:ext uri="{BB962C8B-B14F-4D97-AF65-F5344CB8AC3E}">
        <p14:creationId xmlns:p14="http://schemas.microsoft.com/office/powerpoint/2010/main" val="29391070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55</a:t>
            </a:fld>
            <a:endParaRPr lang="en-US" dirty="0"/>
          </a:p>
        </p:txBody>
      </p:sp>
    </p:spTree>
    <p:extLst>
      <p:ext uri="{BB962C8B-B14F-4D97-AF65-F5344CB8AC3E}">
        <p14:creationId xmlns:p14="http://schemas.microsoft.com/office/powerpoint/2010/main" val="40509176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56</a:t>
            </a:fld>
            <a:endParaRPr lang="en-US" dirty="0"/>
          </a:p>
        </p:txBody>
      </p:sp>
    </p:spTree>
    <p:extLst>
      <p:ext uri="{BB962C8B-B14F-4D97-AF65-F5344CB8AC3E}">
        <p14:creationId xmlns:p14="http://schemas.microsoft.com/office/powerpoint/2010/main" val="12904976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57</a:t>
            </a:fld>
            <a:endParaRPr lang="en-US" dirty="0"/>
          </a:p>
        </p:txBody>
      </p:sp>
    </p:spTree>
    <p:extLst>
      <p:ext uri="{BB962C8B-B14F-4D97-AF65-F5344CB8AC3E}">
        <p14:creationId xmlns:p14="http://schemas.microsoft.com/office/powerpoint/2010/main" val="5311469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58</a:t>
            </a:fld>
            <a:endParaRPr lang="en-US" dirty="0"/>
          </a:p>
        </p:txBody>
      </p:sp>
    </p:spTree>
    <p:extLst>
      <p:ext uri="{BB962C8B-B14F-4D97-AF65-F5344CB8AC3E}">
        <p14:creationId xmlns:p14="http://schemas.microsoft.com/office/powerpoint/2010/main" val="21214634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5"/>
          </p:nvPr>
        </p:nvSpPr>
        <p:spPr/>
        <p:txBody>
          <a:bodyPr/>
          <a:lstStyle/>
          <a:p>
            <a:fld id="{5D6F9CF3-2A9D-49EB-83EE-FA6318A54144}" type="slidenum">
              <a:rPr lang="en-US" smtClean="0"/>
              <a:t>5</a:t>
            </a:fld>
            <a:endParaRPr lang="en-US" dirty="0"/>
          </a:p>
        </p:txBody>
      </p:sp>
    </p:spTree>
    <p:extLst>
      <p:ext uri="{BB962C8B-B14F-4D97-AF65-F5344CB8AC3E}">
        <p14:creationId xmlns:p14="http://schemas.microsoft.com/office/powerpoint/2010/main" val="3499364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b="0" i="0" u="none" strike="noStrike" dirty="0">
              <a:solidFill>
                <a:srgbClr val="000000"/>
              </a:solidFill>
              <a:effectLst/>
              <a:latin typeface="Perpetua" panose="02020502060401020303" pitchFamily="18" charset="0"/>
            </a:endParaRPr>
          </a:p>
          <a:p>
            <a:endParaRPr lang="en-US" sz="1800" b="0" i="0" u="none" strike="noStrike" dirty="0">
              <a:solidFill>
                <a:srgbClr val="000000"/>
              </a:solidFill>
              <a:effectLst/>
              <a:latin typeface="Perpetua" panose="02020502060401020303" pitchFamily="18" charset="0"/>
            </a:endParaRPr>
          </a:p>
        </p:txBody>
      </p:sp>
      <p:sp>
        <p:nvSpPr>
          <p:cNvPr id="4" name="Slide Number Placeholder 3"/>
          <p:cNvSpPr>
            <a:spLocks noGrp="1"/>
          </p:cNvSpPr>
          <p:nvPr>
            <p:ph type="sldNum" sz="quarter" idx="5"/>
          </p:nvPr>
        </p:nvSpPr>
        <p:spPr/>
        <p:txBody>
          <a:bodyPr/>
          <a:lstStyle/>
          <a:p>
            <a:fld id="{5D6F9CF3-2A9D-49EB-83EE-FA6318A54144}" type="slidenum">
              <a:rPr lang="en-US" smtClean="0"/>
              <a:t>13</a:t>
            </a:fld>
            <a:endParaRPr lang="en-US" dirty="0"/>
          </a:p>
        </p:txBody>
      </p:sp>
    </p:spTree>
    <p:extLst>
      <p:ext uri="{BB962C8B-B14F-4D97-AF65-F5344CB8AC3E}">
        <p14:creationId xmlns:p14="http://schemas.microsoft.com/office/powerpoint/2010/main" val="2544322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14</a:t>
            </a:fld>
            <a:endParaRPr lang="en-US" dirty="0"/>
          </a:p>
        </p:txBody>
      </p:sp>
    </p:spTree>
    <p:extLst>
      <p:ext uri="{BB962C8B-B14F-4D97-AF65-F5344CB8AC3E}">
        <p14:creationId xmlns:p14="http://schemas.microsoft.com/office/powerpoint/2010/main" val="39780049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dirty="0"/>
          </a:p>
        </p:txBody>
      </p:sp>
      <p:sp>
        <p:nvSpPr>
          <p:cNvPr id="4" name="Slide Number Placeholder 3"/>
          <p:cNvSpPr>
            <a:spLocks noGrp="1"/>
          </p:cNvSpPr>
          <p:nvPr>
            <p:ph type="sldNum" sz="quarter" idx="5"/>
          </p:nvPr>
        </p:nvSpPr>
        <p:spPr/>
        <p:txBody>
          <a:bodyPr/>
          <a:lstStyle/>
          <a:p>
            <a:fld id="{5D6F9CF3-2A9D-49EB-83EE-FA6318A54144}" type="slidenum">
              <a:rPr lang="en-US" smtClean="0"/>
              <a:t>15</a:t>
            </a:fld>
            <a:endParaRPr lang="en-US" dirty="0"/>
          </a:p>
        </p:txBody>
      </p:sp>
    </p:spTree>
    <p:extLst>
      <p:ext uri="{BB962C8B-B14F-4D97-AF65-F5344CB8AC3E}">
        <p14:creationId xmlns:p14="http://schemas.microsoft.com/office/powerpoint/2010/main" val="16923104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16</a:t>
            </a:fld>
            <a:endParaRPr lang="en-US" dirty="0"/>
          </a:p>
        </p:txBody>
      </p:sp>
    </p:spTree>
    <p:extLst>
      <p:ext uri="{BB962C8B-B14F-4D97-AF65-F5344CB8AC3E}">
        <p14:creationId xmlns:p14="http://schemas.microsoft.com/office/powerpoint/2010/main" val="4260363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6F9CF3-2A9D-49EB-83EE-FA6318A54144}" type="slidenum">
              <a:rPr lang="en-US" smtClean="0"/>
              <a:t>17</a:t>
            </a:fld>
            <a:endParaRPr lang="en-US" dirty="0"/>
          </a:p>
        </p:txBody>
      </p:sp>
    </p:spTree>
    <p:extLst>
      <p:ext uri="{BB962C8B-B14F-4D97-AF65-F5344CB8AC3E}">
        <p14:creationId xmlns:p14="http://schemas.microsoft.com/office/powerpoint/2010/main" val="7532487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388871-FE11-8FDF-BDD9-221FBE1D027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6579FC-413F-1F60-216A-57D93AADCE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D846A3D-5BE8-593C-7ED0-092D4C5D17DF}"/>
              </a:ext>
            </a:extLst>
          </p:cNvPr>
          <p:cNvSpPr>
            <a:spLocks noGrp="1"/>
          </p:cNvSpPr>
          <p:nvPr>
            <p:ph type="dt" sz="half" idx="10"/>
          </p:nvPr>
        </p:nvSpPr>
        <p:spPr/>
        <p:txBody>
          <a:bodyPr/>
          <a:lstStyle/>
          <a:p>
            <a:fld id="{244EEE75-D91A-41AC-8957-A0D016008D7A}" type="datetimeFigureOut">
              <a:rPr lang="en-US" smtClean="0"/>
              <a:t>7/10/2025</a:t>
            </a:fld>
            <a:endParaRPr lang="en-US" dirty="0"/>
          </a:p>
        </p:txBody>
      </p:sp>
      <p:sp>
        <p:nvSpPr>
          <p:cNvPr id="5" name="Footer Placeholder 4">
            <a:extLst>
              <a:ext uri="{FF2B5EF4-FFF2-40B4-BE49-F238E27FC236}">
                <a16:creationId xmlns:a16="http://schemas.microsoft.com/office/drawing/2014/main" id="{C4D25BA3-51E3-1743-ACEF-BF000E118E4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2233977-AEA2-3D8A-3E13-E921E298424A}"/>
              </a:ext>
            </a:extLst>
          </p:cNvPr>
          <p:cNvSpPr>
            <a:spLocks noGrp="1"/>
          </p:cNvSpPr>
          <p:nvPr>
            <p:ph type="sldNum" sz="quarter" idx="12"/>
          </p:nvPr>
        </p:nvSpPr>
        <p:spPr/>
        <p:txBody>
          <a:bodyPr/>
          <a:lstStyle/>
          <a:p>
            <a:fld id="{C14EFC95-D009-457F-9595-568EF6BE5728}" type="slidenum">
              <a:rPr lang="en-US" smtClean="0"/>
              <a:t>‹#›</a:t>
            </a:fld>
            <a:endParaRPr lang="en-US" dirty="0"/>
          </a:p>
        </p:txBody>
      </p:sp>
    </p:spTree>
    <p:extLst>
      <p:ext uri="{BB962C8B-B14F-4D97-AF65-F5344CB8AC3E}">
        <p14:creationId xmlns:p14="http://schemas.microsoft.com/office/powerpoint/2010/main" val="3378601657"/>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1FDDE-F741-C7D2-5496-AEE8834F817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03C3B40-E7BF-D6B0-3908-45EBBDA575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52DA8C-B769-157C-EFA6-2890B0604BC9}"/>
              </a:ext>
            </a:extLst>
          </p:cNvPr>
          <p:cNvSpPr>
            <a:spLocks noGrp="1"/>
          </p:cNvSpPr>
          <p:nvPr>
            <p:ph type="dt" sz="half" idx="10"/>
          </p:nvPr>
        </p:nvSpPr>
        <p:spPr/>
        <p:txBody>
          <a:bodyPr/>
          <a:lstStyle/>
          <a:p>
            <a:fld id="{244EEE75-D91A-41AC-8957-A0D016008D7A}" type="datetimeFigureOut">
              <a:rPr lang="en-US" smtClean="0"/>
              <a:t>7/10/2025</a:t>
            </a:fld>
            <a:endParaRPr lang="en-US" dirty="0"/>
          </a:p>
        </p:txBody>
      </p:sp>
      <p:sp>
        <p:nvSpPr>
          <p:cNvPr id="5" name="Footer Placeholder 4">
            <a:extLst>
              <a:ext uri="{FF2B5EF4-FFF2-40B4-BE49-F238E27FC236}">
                <a16:creationId xmlns:a16="http://schemas.microsoft.com/office/drawing/2014/main" id="{E6F044F9-5155-0720-21CF-80C7948972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E7D597-9AC9-B985-C69B-EA050F0153D4}"/>
              </a:ext>
            </a:extLst>
          </p:cNvPr>
          <p:cNvSpPr>
            <a:spLocks noGrp="1"/>
          </p:cNvSpPr>
          <p:nvPr>
            <p:ph type="sldNum" sz="quarter" idx="12"/>
          </p:nvPr>
        </p:nvSpPr>
        <p:spPr/>
        <p:txBody>
          <a:bodyPr/>
          <a:lstStyle/>
          <a:p>
            <a:fld id="{C14EFC95-D009-457F-9595-568EF6BE5728}" type="slidenum">
              <a:rPr lang="en-US" smtClean="0"/>
              <a:t>‹#›</a:t>
            </a:fld>
            <a:endParaRPr lang="en-US" dirty="0"/>
          </a:p>
        </p:txBody>
      </p:sp>
    </p:spTree>
    <p:extLst>
      <p:ext uri="{BB962C8B-B14F-4D97-AF65-F5344CB8AC3E}">
        <p14:creationId xmlns:p14="http://schemas.microsoft.com/office/powerpoint/2010/main" val="2138587847"/>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8B4A52D-DE88-26F2-FBF6-489D5610A18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B4FE427-6BA0-5486-777B-B284A79F6D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99F509-912B-55B8-B3F0-77E59D33D900}"/>
              </a:ext>
            </a:extLst>
          </p:cNvPr>
          <p:cNvSpPr>
            <a:spLocks noGrp="1"/>
          </p:cNvSpPr>
          <p:nvPr>
            <p:ph type="dt" sz="half" idx="10"/>
          </p:nvPr>
        </p:nvSpPr>
        <p:spPr/>
        <p:txBody>
          <a:bodyPr/>
          <a:lstStyle/>
          <a:p>
            <a:fld id="{244EEE75-D91A-41AC-8957-A0D016008D7A}" type="datetimeFigureOut">
              <a:rPr lang="en-US" smtClean="0"/>
              <a:t>7/10/2025</a:t>
            </a:fld>
            <a:endParaRPr lang="en-US" dirty="0"/>
          </a:p>
        </p:txBody>
      </p:sp>
      <p:sp>
        <p:nvSpPr>
          <p:cNvPr id="5" name="Footer Placeholder 4">
            <a:extLst>
              <a:ext uri="{FF2B5EF4-FFF2-40B4-BE49-F238E27FC236}">
                <a16:creationId xmlns:a16="http://schemas.microsoft.com/office/drawing/2014/main" id="{75C66756-618A-6237-7D7E-37AC463D773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CDF63CB-7863-C45A-ABD5-2B193576A072}"/>
              </a:ext>
            </a:extLst>
          </p:cNvPr>
          <p:cNvSpPr>
            <a:spLocks noGrp="1"/>
          </p:cNvSpPr>
          <p:nvPr>
            <p:ph type="sldNum" sz="quarter" idx="12"/>
          </p:nvPr>
        </p:nvSpPr>
        <p:spPr/>
        <p:txBody>
          <a:bodyPr/>
          <a:lstStyle/>
          <a:p>
            <a:fld id="{C14EFC95-D009-457F-9595-568EF6BE5728}" type="slidenum">
              <a:rPr lang="en-US" smtClean="0"/>
              <a:t>‹#›</a:t>
            </a:fld>
            <a:endParaRPr lang="en-US" dirty="0"/>
          </a:p>
        </p:txBody>
      </p:sp>
    </p:spTree>
    <p:extLst>
      <p:ext uri="{BB962C8B-B14F-4D97-AF65-F5344CB8AC3E}">
        <p14:creationId xmlns:p14="http://schemas.microsoft.com/office/powerpoint/2010/main" val="1310824057"/>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829731"/>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2B50-73BE-B1C0-912C-61D0D18E10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15A2E66-3CDB-DC15-A742-F5A431253D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706E24-9DBD-30D9-74D1-1DD9DFF18F38}"/>
              </a:ext>
            </a:extLst>
          </p:cNvPr>
          <p:cNvSpPr>
            <a:spLocks noGrp="1"/>
          </p:cNvSpPr>
          <p:nvPr>
            <p:ph type="dt" sz="half" idx="10"/>
          </p:nvPr>
        </p:nvSpPr>
        <p:spPr/>
        <p:txBody>
          <a:bodyPr/>
          <a:lstStyle/>
          <a:p>
            <a:fld id="{244EEE75-D91A-41AC-8957-A0D016008D7A}" type="datetimeFigureOut">
              <a:rPr lang="en-US" smtClean="0"/>
              <a:t>7/10/2025</a:t>
            </a:fld>
            <a:endParaRPr lang="en-US" dirty="0"/>
          </a:p>
        </p:txBody>
      </p:sp>
      <p:sp>
        <p:nvSpPr>
          <p:cNvPr id="5" name="Footer Placeholder 4">
            <a:extLst>
              <a:ext uri="{FF2B5EF4-FFF2-40B4-BE49-F238E27FC236}">
                <a16:creationId xmlns:a16="http://schemas.microsoft.com/office/drawing/2014/main" id="{29A5E398-50B1-F14E-B2A8-7F9DDB8D2FE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EC34136-20D2-32A9-9487-2EBD190A58CF}"/>
              </a:ext>
            </a:extLst>
          </p:cNvPr>
          <p:cNvSpPr>
            <a:spLocks noGrp="1"/>
          </p:cNvSpPr>
          <p:nvPr>
            <p:ph type="sldNum" sz="quarter" idx="12"/>
          </p:nvPr>
        </p:nvSpPr>
        <p:spPr/>
        <p:txBody>
          <a:bodyPr/>
          <a:lstStyle/>
          <a:p>
            <a:fld id="{C14EFC95-D009-457F-9595-568EF6BE5728}" type="slidenum">
              <a:rPr lang="en-US" smtClean="0"/>
              <a:t>‹#›</a:t>
            </a:fld>
            <a:endParaRPr lang="en-US" dirty="0"/>
          </a:p>
        </p:txBody>
      </p:sp>
    </p:spTree>
    <p:extLst>
      <p:ext uri="{BB962C8B-B14F-4D97-AF65-F5344CB8AC3E}">
        <p14:creationId xmlns:p14="http://schemas.microsoft.com/office/powerpoint/2010/main" val="199070561"/>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56D96-5F78-8B47-547B-5455832DA5E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A35162-EAA5-2C99-C1F3-C2019D6DF48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3293D2-E7C6-0149-2034-1D05CD8A1272}"/>
              </a:ext>
            </a:extLst>
          </p:cNvPr>
          <p:cNvSpPr>
            <a:spLocks noGrp="1"/>
          </p:cNvSpPr>
          <p:nvPr>
            <p:ph type="dt" sz="half" idx="10"/>
          </p:nvPr>
        </p:nvSpPr>
        <p:spPr/>
        <p:txBody>
          <a:bodyPr/>
          <a:lstStyle/>
          <a:p>
            <a:fld id="{244EEE75-D91A-41AC-8957-A0D016008D7A}" type="datetimeFigureOut">
              <a:rPr lang="en-US" smtClean="0"/>
              <a:t>7/10/2025</a:t>
            </a:fld>
            <a:endParaRPr lang="en-US" dirty="0"/>
          </a:p>
        </p:txBody>
      </p:sp>
      <p:sp>
        <p:nvSpPr>
          <p:cNvPr id="5" name="Footer Placeholder 4">
            <a:extLst>
              <a:ext uri="{FF2B5EF4-FFF2-40B4-BE49-F238E27FC236}">
                <a16:creationId xmlns:a16="http://schemas.microsoft.com/office/drawing/2014/main" id="{8F9EDFE8-F6D6-5444-06DD-179E66F77A4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6F0DD8-6640-6247-051A-25E516E130AA}"/>
              </a:ext>
            </a:extLst>
          </p:cNvPr>
          <p:cNvSpPr>
            <a:spLocks noGrp="1"/>
          </p:cNvSpPr>
          <p:nvPr>
            <p:ph type="sldNum" sz="quarter" idx="12"/>
          </p:nvPr>
        </p:nvSpPr>
        <p:spPr/>
        <p:txBody>
          <a:bodyPr/>
          <a:lstStyle/>
          <a:p>
            <a:fld id="{C14EFC95-D009-457F-9595-568EF6BE5728}" type="slidenum">
              <a:rPr lang="en-US" smtClean="0"/>
              <a:t>‹#›</a:t>
            </a:fld>
            <a:endParaRPr lang="en-US" dirty="0"/>
          </a:p>
        </p:txBody>
      </p:sp>
    </p:spTree>
    <p:extLst>
      <p:ext uri="{BB962C8B-B14F-4D97-AF65-F5344CB8AC3E}">
        <p14:creationId xmlns:p14="http://schemas.microsoft.com/office/powerpoint/2010/main" val="690937801"/>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A460A-69D1-FF75-987B-8EA2DC10F88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5966A6-342E-B55A-6FE0-5372B981DD5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847257A-D5BF-D3EF-C01C-9FDDFB50D9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92DC87B-C9B2-8F54-96A7-C6F3622CB89C}"/>
              </a:ext>
            </a:extLst>
          </p:cNvPr>
          <p:cNvSpPr>
            <a:spLocks noGrp="1"/>
          </p:cNvSpPr>
          <p:nvPr>
            <p:ph type="dt" sz="half" idx="10"/>
          </p:nvPr>
        </p:nvSpPr>
        <p:spPr/>
        <p:txBody>
          <a:bodyPr/>
          <a:lstStyle/>
          <a:p>
            <a:fld id="{244EEE75-D91A-41AC-8957-A0D016008D7A}" type="datetimeFigureOut">
              <a:rPr lang="en-US" smtClean="0"/>
              <a:t>7/10/2025</a:t>
            </a:fld>
            <a:endParaRPr lang="en-US" dirty="0"/>
          </a:p>
        </p:txBody>
      </p:sp>
      <p:sp>
        <p:nvSpPr>
          <p:cNvPr id="6" name="Footer Placeholder 5">
            <a:extLst>
              <a:ext uri="{FF2B5EF4-FFF2-40B4-BE49-F238E27FC236}">
                <a16:creationId xmlns:a16="http://schemas.microsoft.com/office/drawing/2014/main" id="{B2CF53A8-BB96-10F8-6014-F4A833D56D48}"/>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DAD3E8-B3EA-B108-E2FC-13EB7D854FC5}"/>
              </a:ext>
            </a:extLst>
          </p:cNvPr>
          <p:cNvSpPr>
            <a:spLocks noGrp="1"/>
          </p:cNvSpPr>
          <p:nvPr>
            <p:ph type="sldNum" sz="quarter" idx="12"/>
          </p:nvPr>
        </p:nvSpPr>
        <p:spPr/>
        <p:txBody>
          <a:bodyPr/>
          <a:lstStyle/>
          <a:p>
            <a:fld id="{C14EFC95-D009-457F-9595-568EF6BE5728}" type="slidenum">
              <a:rPr lang="en-US" smtClean="0"/>
              <a:t>‹#›</a:t>
            </a:fld>
            <a:endParaRPr lang="en-US" dirty="0"/>
          </a:p>
        </p:txBody>
      </p:sp>
    </p:spTree>
    <p:extLst>
      <p:ext uri="{BB962C8B-B14F-4D97-AF65-F5344CB8AC3E}">
        <p14:creationId xmlns:p14="http://schemas.microsoft.com/office/powerpoint/2010/main" val="2643691888"/>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1FB1A-A97A-FC6C-4868-31F1CEFBD42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E3AF0D5-0F8A-73FC-DC94-6A66C12D7DC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71A645-11C4-8FD9-BD93-DCC9EA7C00B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22A374-F8E1-186A-8308-C4FDB6F25F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8E2D85-3B59-BA35-71B6-2F7982F54FC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B9E7B7C-F526-6011-49A8-7791F243D9E3}"/>
              </a:ext>
            </a:extLst>
          </p:cNvPr>
          <p:cNvSpPr>
            <a:spLocks noGrp="1"/>
          </p:cNvSpPr>
          <p:nvPr>
            <p:ph type="dt" sz="half" idx="10"/>
          </p:nvPr>
        </p:nvSpPr>
        <p:spPr/>
        <p:txBody>
          <a:bodyPr/>
          <a:lstStyle/>
          <a:p>
            <a:fld id="{244EEE75-D91A-41AC-8957-A0D016008D7A}" type="datetimeFigureOut">
              <a:rPr lang="en-US" smtClean="0"/>
              <a:t>7/10/2025</a:t>
            </a:fld>
            <a:endParaRPr lang="en-US" dirty="0"/>
          </a:p>
        </p:txBody>
      </p:sp>
      <p:sp>
        <p:nvSpPr>
          <p:cNvPr id="8" name="Footer Placeholder 7">
            <a:extLst>
              <a:ext uri="{FF2B5EF4-FFF2-40B4-BE49-F238E27FC236}">
                <a16:creationId xmlns:a16="http://schemas.microsoft.com/office/drawing/2014/main" id="{1D1B373D-3847-C07E-6B23-D487B625192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BED3A2B-8707-98EC-1BD0-B14BD14D1563}"/>
              </a:ext>
            </a:extLst>
          </p:cNvPr>
          <p:cNvSpPr>
            <a:spLocks noGrp="1"/>
          </p:cNvSpPr>
          <p:nvPr>
            <p:ph type="sldNum" sz="quarter" idx="12"/>
          </p:nvPr>
        </p:nvSpPr>
        <p:spPr/>
        <p:txBody>
          <a:bodyPr/>
          <a:lstStyle/>
          <a:p>
            <a:fld id="{C14EFC95-D009-457F-9595-568EF6BE5728}" type="slidenum">
              <a:rPr lang="en-US" smtClean="0"/>
              <a:t>‹#›</a:t>
            </a:fld>
            <a:endParaRPr lang="en-US" dirty="0"/>
          </a:p>
        </p:txBody>
      </p:sp>
    </p:spTree>
    <p:extLst>
      <p:ext uri="{BB962C8B-B14F-4D97-AF65-F5344CB8AC3E}">
        <p14:creationId xmlns:p14="http://schemas.microsoft.com/office/powerpoint/2010/main" val="2479959494"/>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9E4F3-8FEF-19A3-93B7-1202FA0FCC9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72BA9BE-0C5B-746E-420D-00333C93F875}"/>
              </a:ext>
            </a:extLst>
          </p:cNvPr>
          <p:cNvSpPr>
            <a:spLocks noGrp="1"/>
          </p:cNvSpPr>
          <p:nvPr>
            <p:ph type="dt" sz="half" idx="10"/>
          </p:nvPr>
        </p:nvSpPr>
        <p:spPr/>
        <p:txBody>
          <a:bodyPr/>
          <a:lstStyle/>
          <a:p>
            <a:fld id="{244EEE75-D91A-41AC-8957-A0D016008D7A}" type="datetimeFigureOut">
              <a:rPr lang="en-US" smtClean="0"/>
              <a:t>7/10/2025</a:t>
            </a:fld>
            <a:endParaRPr lang="en-US" dirty="0"/>
          </a:p>
        </p:txBody>
      </p:sp>
      <p:sp>
        <p:nvSpPr>
          <p:cNvPr id="4" name="Footer Placeholder 3">
            <a:extLst>
              <a:ext uri="{FF2B5EF4-FFF2-40B4-BE49-F238E27FC236}">
                <a16:creationId xmlns:a16="http://schemas.microsoft.com/office/drawing/2014/main" id="{CC98C63C-4D66-B267-F3D6-18FF28A53225}"/>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DE22AE5-81E0-4528-307A-72873EAF3B4C}"/>
              </a:ext>
            </a:extLst>
          </p:cNvPr>
          <p:cNvSpPr>
            <a:spLocks noGrp="1"/>
          </p:cNvSpPr>
          <p:nvPr>
            <p:ph type="sldNum" sz="quarter" idx="12"/>
          </p:nvPr>
        </p:nvSpPr>
        <p:spPr/>
        <p:txBody>
          <a:bodyPr/>
          <a:lstStyle/>
          <a:p>
            <a:fld id="{C14EFC95-D009-457F-9595-568EF6BE5728}" type="slidenum">
              <a:rPr lang="en-US" smtClean="0"/>
              <a:t>‹#›</a:t>
            </a:fld>
            <a:endParaRPr lang="en-US" dirty="0"/>
          </a:p>
        </p:txBody>
      </p:sp>
    </p:spTree>
    <p:extLst>
      <p:ext uri="{BB962C8B-B14F-4D97-AF65-F5344CB8AC3E}">
        <p14:creationId xmlns:p14="http://schemas.microsoft.com/office/powerpoint/2010/main" val="482177027"/>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1C04361-EF2F-4802-5E14-55515565849F}"/>
              </a:ext>
            </a:extLst>
          </p:cNvPr>
          <p:cNvSpPr>
            <a:spLocks noGrp="1"/>
          </p:cNvSpPr>
          <p:nvPr>
            <p:ph type="dt" sz="half" idx="10"/>
          </p:nvPr>
        </p:nvSpPr>
        <p:spPr/>
        <p:txBody>
          <a:bodyPr/>
          <a:lstStyle/>
          <a:p>
            <a:fld id="{244EEE75-D91A-41AC-8957-A0D016008D7A}" type="datetimeFigureOut">
              <a:rPr lang="en-US" smtClean="0"/>
              <a:t>7/10/2025</a:t>
            </a:fld>
            <a:endParaRPr lang="en-US" dirty="0"/>
          </a:p>
        </p:txBody>
      </p:sp>
      <p:sp>
        <p:nvSpPr>
          <p:cNvPr id="3" name="Footer Placeholder 2">
            <a:extLst>
              <a:ext uri="{FF2B5EF4-FFF2-40B4-BE49-F238E27FC236}">
                <a16:creationId xmlns:a16="http://schemas.microsoft.com/office/drawing/2014/main" id="{2F365F40-C7F0-6F02-6D45-D1DA89AEF83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D7E2282-20AD-4F8A-622A-67333B7E2AF3}"/>
              </a:ext>
            </a:extLst>
          </p:cNvPr>
          <p:cNvSpPr>
            <a:spLocks noGrp="1"/>
          </p:cNvSpPr>
          <p:nvPr>
            <p:ph type="sldNum" sz="quarter" idx="12"/>
          </p:nvPr>
        </p:nvSpPr>
        <p:spPr/>
        <p:txBody>
          <a:bodyPr/>
          <a:lstStyle/>
          <a:p>
            <a:fld id="{C14EFC95-D009-457F-9595-568EF6BE5728}" type="slidenum">
              <a:rPr lang="en-US" smtClean="0"/>
              <a:t>‹#›</a:t>
            </a:fld>
            <a:endParaRPr lang="en-US" dirty="0"/>
          </a:p>
        </p:txBody>
      </p:sp>
    </p:spTree>
    <p:extLst>
      <p:ext uri="{BB962C8B-B14F-4D97-AF65-F5344CB8AC3E}">
        <p14:creationId xmlns:p14="http://schemas.microsoft.com/office/powerpoint/2010/main" val="2913331463"/>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8B689-3B51-F91C-9EEC-A4346A40D7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90CAF8B-B5C4-C0E0-7AEA-E56A27723F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44E77E-080B-0AE0-CCDD-7D26A2A04C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54CBC8-4304-3B1A-8548-1807B087BB2E}"/>
              </a:ext>
            </a:extLst>
          </p:cNvPr>
          <p:cNvSpPr>
            <a:spLocks noGrp="1"/>
          </p:cNvSpPr>
          <p:nvPr>
            <p:ph type="dt" sz="half" idx="10"/>
          </p:nvPr>
        </p:nvSpPr>
        <p:spPr/>
        <p:txBody>
          <a:bodyPr/>
          <a:lstStyle/>
          <a:p>
            <a:fld id="{244EEE75-D91A-41AC-8957-A0D016008D7A}" type="datetimeFigureOut">
              <a:rPr lang="en-US" smtClean="0"/>
              <a:t>7/10/2025</a:t>
            </a:fld>
            <a:endParaRPr lang="en-US" dirty="0"/>
          </a:p>
        </p:txBody>
      </p:sp>
      <p:sp>
        <p:nvSpPr>
          <p:cNvPr id="6" name="Footer Placeholder 5">
            <a:extLst>
              <a:ext uri="{FF2B5EF4-FFF2-40B4-BE49-F238E27FC236}">
                <a16:creationId xmlns:a16="http://schemas.microsoft.com/office/drawing/2014/main" id="{B6C414AA-F720-81B6-541C-02A68B6E897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8AA2E51-FB31-88CD-5AAF-ED41D911A08F}"/>
              </a:ext>
            </a:extLst>
          </p:cNvPr>
          <p:cNvSpPr>
            <a:spLocks noGrp="1"/>
          </p:cNvSpPr>
          <p:nvPr>
            <p:ph type="sldNum" sz="quarter" idx="12"/>
          </p:nvPr>
        </p:nvSpPr>
        <p:spPr/>
        <p:txBody>
          <a:bodyPr/>
          <a:lstStyle/>
          <a:p>
            <a:fld id="{C14EFC95-D009-457F-9595-568EF6BE5728}" type="slidenum">
              <a:rPr lang="en-US" smtClean="0"/>
              <a:t>‹#›</a:t>
            </a:fld>
            <a:endParaRPr lang="en-US" dirty="0"/>
          </a:p>
        </p:txBody>
      </p:sp>
    </p:spTree>
    <p:extLst>
      <p:ext uri="{BB962C8B-B14F-4D97-AF65-F5344CB8AC3E}">
        <p14:creationId xmlns:p14="http://schemas.microsoft.com/office/powerpoint/2010/main" val="3125110136"/>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C51B-F20D-CFC1-1273-FB116F198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4C74380-FC91-1F05-7255-3F4BE4900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272EE7B-821A-92D0-428A-AC4ABFC176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61DC51-7300-AAC6-9CD6-4C3C82CC150B}"/>
              </a:ext>
            </a:extLst>
          </p:cNvPr>
          <p:cNvSpPr>
            <a:spLocks noGrp="1"/>
          </p:cNvSpPr>
          <p:nvPr>
            <p:ph type="dt" sz="half" idx="10"/>
          </p:nvPr>
        </p:nvSpPr>
        <p:spPr/>
        <p:txBody>
          <a:bodyPr/>
          <a:lstStyle/>
          <a:p>
            <a:fld id="{244EEE75-D91A-41AC-8957-A0D016008D7A}" type="datetimeFigureOut">
              <a:rPr lang="en-US" smtClean="0"/>
              <a:t>7/10/2025</a:t>
            </a:fld>
            <a:endParaRPr lang="en-US" dirty="0"/>
          </a:p>
        </p:txBody>
      </p:sp>
      <p:sp>
        <p:nvSpPr>
          <p:cNvPr id="6" name="Footer Placeholder 5">
            <a:extLst>
              <a:ext uri="{FF2B5EF4-FFF2-40B4-BE49-F238E27FC236}">
                <a16:creationId xmlns:a16="http://schemas.microsoft.com/office/drawing/2014/main" id="{A83F3EF1-979A-1271-1502-53668D9AD4A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ACE073-80B4-5AB6-222C-553E6F779462}"/>
              </a:ext>
            </a:extLst>
          </p:cNvPr>
          <p:cNvSpPr>
            <a:spLocks noGrp="1"/>
          </p:cNvSpPr>
          <p:nvPr>
            <p:ph type="sldNum" sz="quarter" idx="12"/>
          </p:nvPr>
        </p:nvSpPr>
        <p:spPr/>
        <p:txBody>
          <a:bodyPr/>
          <a:lstStyle/>
          <a:p>
            <a:fld id="{C14EFC95-D009-457F-9595-568EF6BE5728}" type="slidenum">
              <a:rPr lang="en-US" smtClean="0"/>
              <a:t>‹#›</a:t>
            </a:fld>
            <a:endParaRPr lang="en-US" dirty="0"/>
          </a:p>
        </p:txBody>
      </p:sp>
    </p:spTree>
    <p:extLst>
      <p:ext uri="{BB962C8B-B14F-4D97-AF65-F5344CB8AC3E}">
        <p14:creationId xmlns:p14="http://schemas.microsoft.com/office/powerpoint/2010/main" val="59230391"/>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801932E-D402-9910-72C2-5B47CCDCA26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D4B74ED-C44B-D95F-2537-09F4E71C9C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9CBB83-9419-4A36-32A0-946F3ED053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244EEE75-D91A-41AC-8957-A0D016008D7A}" type="datetimeFigureOut">
              <a:rPr lang="en-US" smtClean="0"/>
              <a:t>7/10/2025</a:t>
            </a:fld>
            <a:endParaRPr lang="en-US" dirty="0"/>
          </a:p>
        </p:txBody>
      </p:sp>
      <p:sp>
        <p:nvSpPr>
          <p:cNvPr id="5" name="Footer Placeholder 4">
            <a:extLst>
              <a:ext uri="{FF2B5EF4-FFF2-40B4-BE49-F238E27FC236}">
                <a16:creationId xmlns:a16="http://schemas.microsoft.com/office/drawing/2014/main" id="{9D6DBB2A-AA79-0F14-5F6A-351E9BBFF1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FFB416F1-BCF0-77A2-7087-AAEE72A0C79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14EFC95-D009-457F-9595-568EF6BE5728}" type="slidenum">
              <a:rPr lang="en-US" smtClean="0"/>
              <a:t>‹#›</a:t>
            </a:fld>
            <a:endParaRPr lang="en-US" dirty="0"/>
          </a:p>
        </p:txBody>
      </p:sp>
    </p:spTree>
    <p:extLst>
      <p:ext uri="{BB962C8B-B14F-4D97-AF65-F5344CB8AC3E}">
        <p14:creationId xmlns:p14="http://schemas.microsoft.com/office/powerpoint/2010/main" val="261469842"/>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Lst>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p3"/><Relationship Id="rId1" Type="http://schemas.microsoft.com/office/2007/relationships/media" Target="../media/media10.mp3"/><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p3"/><Relationship Id="rId1" Type="http://schemas.microsoft.com/office/2007/relationships/media" Target="../media/media11.mp3"/><Relationship Id="rId5" Type="http://schemas.openxmlformats.org/officeDocument/2006/relationships/image" Target="../media/image1.png"/><Relationship Id="rId4" Type="http://schemas.openxmlformats.org/officeDocument/2006/relationships/image" Target="../media/image12.tmp"/></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p3"/><Relationship Id="rId1" Type="http://schemas.microsoft.com/office/2007/relationships/media" Target="../media/media12.mp3"/><Relationship Id="rId5" Type="http://schemas.openxmlformats.org/officeDocument/2006/relationships/image" Target="../media/image1.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5.png"/><Relationship Id="rId5" Type="http://schemas.openxmlformats.org/officeDocument/2006/relationships/image" Target="../media/image14.tmp"/><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png"/><Relationship Id="rId5" Type="http://schemas.openxmlformats.org/officeDocument/2006/relationships/image" Target="../media/image16.tmp"/><Relationship Id="rId4" Type="http://schemas.openxmlformats.org/officeDocument/2006/relationships/notesSlide" Target="../notesSlides/notesSlide6.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png"/><Relationship Id="rId5" Type="http://schemas.openxmlformats.org/officeDocument/2006/relationships/image" Target="../media/image17.tmp"/><Relationship Id="rId4" Type="http://schemas.openxmlformats.org/officeDocument/2006/relationships/notesSlide" Target="../notesSlides/notesSlide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8.tmp"/><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9.tmp"/><Relationship Id="rId5" Type="http://schemas.openxmlformats.org/officeDocument/2006/relationships/image" Target="../media/image1.png"/><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1.tmp"/><Relationship Id="rId5" Type="http://schemas.openxmlformats.org/officeDocument/2006/relationships/image" Target="../media/image20.tmp"/><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png"/><Relationship Id="rId5" Type="http://schemas.openxmlformats.org/officeDocument/2006/relationships/image" Target="../media/image23.png"/><Relationship Id="rId4" Type="http://schemas.openxmlformats.org/officeDocument/2006/relationships/image" Target="../media/image22.tm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hyperlink" Target="http://Jessica.Pinkston@ky.gov" TargetMode="External"/><Relationship Id="rId18" Type="http://schemas.openxmlformats.org/officeDocument/2006/relationships/image" Target="../media/image8.png"/><Relationship Id="rId3" Type="http://schemas.openxmlformats.org/officeDocument/2006/relationships/audio" Target="../media/media2.mp3"/><Relationship Id="rId21" Type="http://schemas.openxmlformats.org/officeDocument/2006/relationships/image" Target="../media/image10.png"/><Relationship Id="rId7" Type="http://schemas.openxmlformats.org/officeDocument/2006/relationships/image" Target="../media/image4.jpeg"/><Relationship Id="rId12" Type="http://schemas.openxmlformats.org/officeDocument/2006/relationships/hyperlink" Target="http://Jackie.Green@ky.gov" TargetMode="External"/><Relationship Id="rId17" Type="http://schemas.openxmlformats.org/officeDocument/2006/relationships/hyperlink" Target="http://Christina.Shuffett@ky.gov" TargetMode="External"/><Relationship Id="rId2" Type="http://schemas.microsoft.com/office/2007/relationships/media" Target="../media/media2.mp3"/><Relationship Id="rId16" Type="http://schemas.openxmlformats.org/officeDocument/2006/relationships/image" Target="../media/image7.jpeg"/><Relationship Id="rId20" Type="http://schemas.openxmlformats.org/officeDocument/2006/relationships/image" Target="../media/image9.jpeg"/><Relationship Id="rId1" Type="http://schemas.openxmlformats.org/officeDocument/2006/relationships/tags" Target="../tags/tag1.xml"/><Relationship Id="rId6" Type="http://schemas.openxmlformats.org/officeDocument/2006/relationships/image" Target="../media/image3.jpeg"/><Relationship Id="rId11" Type="http://schemas.openxmlformats.org/officeDocument/2006/relationships/hyperlink" Target="http://GinaC.Shall@ky.gov" TargetMode="External"/><Relationship Id="rId5" Type="http://schemas.openxmlformats.org/officeDocument/2006/relationships/image" Target="../media/image2.jpeg"/><Relationship Id="rId15" Type="http://schemas.openxmlformats.org/officeDocument/2006/relationships/hyperlink" Target="mailto:Jason.Salazar-Munoz@ky.gov" TargetMode="External"/><Relationship Id="rId23" Type="http://schemas.openxmlformats.org/officeDocument/2006/relationships/image" Target="../media/image1.png"/><Relationship Id="rId10" Type="http://schemas.openxmlformats.org/officeDocument/2006/relationships/hyperlink" Target="http://Phil.Nally@ky.gov" TargetMode="External"/><Relationship Id="rId19" Type="http://schemas.openxmlformats.org/officeDocument/2006/relationships/hyperlink" Target="mailto:Carolyn.Noplis@ky.gov" TargetMode="External"/><Relationship Id="rId4" Type="http://schemas.openxmlformats.org/officeDocument/2006/relationships/slideLayout" Target="../slideLayouts/slideLayout12.xml"/><Relationship Id="rId9" Type="http://schemas.openxmlformats.org/officeDocument/2006/relationships/hyperlink" Target="http://DeeDee.McCrosky@ky.gov" TargetMode="External"/><Relationship Id="rId14" Type="http://schemas.openxmlformats.org/officeDocument/2006/relationships/image" Target="../media/image6.png"/><Relationship Id="rId22"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6.png"/><Relationship Id="rId5" Type="http://schemas.openxmlformats.org/officeDocument/2006/relationships/image" Target="../media/image25.tmp"/><Relationship Id="rId4" Type="http://schemas.openxmlformats.org/officeDocument/2006/relationships/notesSlide" Target="../notesSlides/notesSlide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1.png"/><Relationship Id="rId5" Type="http://schemas.openxmlformats.org/officeDocument/2006/relationships/image" Target="../media/image27.png"/><Relationship Id="rId4"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p3"/><Relationship Id="rId1" Type="http://schemas.microsoft.com/office/2007/relationships/media" Target="../media/media22.mp3"/><Relationship Id="rId5" Type="http://schemas.openxmlformats.org/officeDocument/2006/relationships/image" Target="../media/image1.png"/><Relationship Id="rId4" Type="http://schemas.openxmlformats.org/officeDocument/2006/relationships/notesSlide" Target="../notesSlides/notesSlide13.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23.mp3"/><Relationship Id="rId1" Type="http://schemas.microsoft.com/office/2007/relationships/media" Target="../media/media23.mp3"/><Relationship Id="rId6" Type="http://schemas.openxmlformats.org/officeDocument/2006/relationships/image" Target="../media/image28.jpeg"/><Relationship Id="rId5" Type="http://schemas.openxmlformats.org/officeDocument/2006/relationships/hyperlink" Target="mailto:ginac.shall@ky.gov" TargetMode="External"/><Relationship Id="rId4" Type="http://schemas.openxmlformats.org/officeDocument/2006/relationships/notesSlide" Target="../notesSlides/notesSlide14.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p3"/><Relationship Id="rId1" Type="http://schemas.microsoft.com/office/2007/relationships/media" Target="../media/media24.mp3"/><Relationship Id="rId5" Type="http://schemas.openxmlformats.org/officeDocument/2006/relationships/image" Target="../media/image1.png"/><Relationship Id="rId4" Type="http://schemas.openxmlformats.org/officeDocument/2006/relationships/notesSlide" Target="../notesSlides/notesSlide15.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p3"/><Relationship Id="rId1" Type="http://schemas.microsoft.com/office/2007/relationships/media" Target="../media/media25.mp3"/><Relationship Id="rId5" Type="http://schemas.openxmlformats.org/officeDocument/2006/relationships/image" Target="../media/image1.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p3"/><Relationship Id="rId1" Type="http://schemas.microsoft.com/office/2007/relationships/media" Target="../media/media26.mp3"/><Relationship Id="rId5" Type="http://schemas.openxmlformats.org/officeDocument/2006/relationships/image" Target="../media/image1.png"/><Relationship Id="rId4" Type="http://schemas.openxmlformats.org/officeDocument/2006/relationships/image" Target="../media/image30.tmp"/></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p3"/><Relationship Id="rId1" Type="http://schemas.microsoft.com/office/2007/relationships/media" Target="../media/media27.mp3"/><Relationship Id="rId6" Type="http://schemas.openxmlformats.org/officeDocument/2006/relationships/image" Target="../media/image1.png"/><Relationship Id="rId5" Type="http://schemas.openxmlformats.org/officeDocument/2006/relationships/image" Target="../media/image31.tmp"/><Relationship Id="rId4" Type="http://schemas.openxmlformats.org/officeDocument/2006/relationships/notesSlide" Target="../notesSlides/notesSlide16.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28.mp3"/><Relationship Id="rId1" Type="http://schemas.microsoft.com/office/2007/relationships/media" Target="../media/media28.mp3"/><Relationship Id="rId5" Type="http://schemas.openxmlformats.org/officeDocument/2006/relationships/image" Target="../media/image1.png"/><Relationship Id="rId4" Type="http://schemas.openxmlformats.org/officeDocument/2006/relationships/image" Target="../media/image32.tmp"/></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1.png"/><Relationship Id="rId5" Type="http://schemas.openxmlformats.org/officeDocument/2006/relationships/hyperlink" Target="https://forms.office.com/Pages/ResponsePage.aspx?id=TX9812fXH0a2JQYoeS6eKoWBDVXSkpdKp9nHI-dKk7hUQlFYVTFJUkZVQkI1MElMWEpHODQ0UEYzQi4u" TargetMode="External"/><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p3"/><Relationship Id="rId1" Type="http://schemas.microsoft.com/office/2007/relationships/media" Target="../media/media29.mp3"/><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p3"/><Relationship Id="rId1" Type="http://schemas.microsoft.com/office/2007/relationships/media" Target="../media/media30.mp3"/><Relationship Id="rId5" Type="http://schemas.openxmlformats.org/officeDocument/2006/relationships/image" Target="../media/image33.tmp"/><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34.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5.tmp"/><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p3"/><Relationship Id="rId1" Type="http://schemas.microsoft.com/office/2007/relationships/media" Target="../media/media31.mp3"/><Relationship Id="rId5" Type="http://schemas.openxmlformats.org/officeDocument/2006/relationships/image" Target="../media/image1.png"/><Relationship Id="rId4" Type="http://schemas.openxmlformats.org/officeDocument/2006/relationships/image" Target="../media/image36.tmp"/></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p3"/><Relationship Id="rId1" Type="http://schemas.microsoft.com/office/2007/relationships/media" Target="../media/media32.mp3"/><Relationship Id="rId5" Type="http://schemas.openxmlformats.org/officeDocument/2006/relationships/image" Target="../media/image1.png"/><Relationship Id="rId4" Type="http://schemas.openxmlformats.org/officeDocument/2006/relationships/image" Target="../media/image36.tmp"/></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33.mp3"/><Relationship Id="rId1" Type="http://schemas.microsoft.com/office/2007/relationships/media" Target="../media/media33.mp3"/><Relationship Id="rId6" Type="http://schemas.openxmlformats.org/officeDocument/2006/relationships/image" Target="../media/image37.png"/><Relationship Id="rId5" Type="http://schemas.openxmlformats.org/officeDocument/2006/relationships/hyperlink" Target="mailto:carolyn.nolis@ky.gov" TargetMode="External"/><Relationship Id="rId4" Type="http://schemas.openxmlformats.org/officeDocument/2006/relationships/hyperlink" Target="mailto:ginac.shall@ky.gov" TargetMode="Externa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34.mp3"/><Relationship Id="rId1" Type="http://schemas.microsoft.com/office/2007/relationships/media" Target="../media/media34.mp3"/><Relationship Id="rId6" Type="http://schemas.openxmlformats.org/officeDocument/2006/relationships/image" Target="../media/image38.jpeg"/><Relationship Id="rId5" Type="http://schemas.openxmlformats.org/officeDocument/2006/relationships/hyperlink" Target="mailto:ginac.shall@ky.gov" TargetMode="External"/><Relationship Id="rId4"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p3"/><Relationship Id="rId1" Type="http://schemas.microsoft.com/office/2007/relationships/media" Target="../media/media35.mp3"/><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p3"/><Relationship Id="rId1" Type="http://schemas.microsoft.com/office/2007/relationships/media" Target="../media/media36.mp3"/><Relationship Id="rId6" Type="http://schemas.openxmlformats.org/officeDocument/2006/relationships/image" Target="../media/image1.png"/><Relationship Id="rId5" Type="http://schemas.openxmlformats.org/officeDocument/2006/relationships/image" Target="../media/image39.tmp"/><Relationship Id="rId4" Type="http://schemas.openxmlformats.org/officeDocument/2006/relationships/notesSlide" Target="../notesSlides/notesSlide1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p3"/><Relationship Id="rId1" Type="http://schemas.microsoft.com/office/2007/relationships/media" Target="../media/media37.mp3"/><Relationship Id="rId6" Type="http://schemas.openxmlformats.org/officeDocument/2006/relationships/image" Target="../media/image40.tmp"/><Relationship Id="rId5" Type="http://schemas.openxmlformats.org/officeDocument/2006/relationships/image" Target="../media/image1.png"/><Relationship Id="rId4" Type="http://schemas.openxmlformats.org/officeDocument/2006/relationships/notesSlide" Target="../notesSlides/notesSlide19.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p3"/><Relationship Id="rId1" Type="http://schemas.microsoft.com/office/2007/relationships/media" Target="../media/media38.mp3"/><Relationship Id="rId6" Type="http://schemas.openxmlformats.org/officeDocument/2006/relationships/image" Target="../media/image1.png"/><Relationship Id="rId5" Type="http://schemas.openxmlformats.org/officeDocument/2006/relationships/image" Target="../media/image41.tmp"/><Relationship Id="rId4" Type="http://schemas.openxmlformats.org/officeDocument/2006/relationships/notesSlide" Target="../notesSlides/notesSlide20.xml"/></Relationships>
</file>

<file path=ppt/slides/_rels/slide4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2.xml"/><Relationship Id="rId7" Type="http://schemas.openxmlformats.org/officeDocument/2006/relationships/image" Target="../media/image44.png"/><Relationship Id="rId2" Type="http://schemas.openxmlformats.org/officeDocument/2006/relationships/audio" Target="../media/media39.mp3"/><Relationship Id="rId1" Type="http://schemas.microsoft.com/office/2007/relationships/media" Target="../media/media39.mp3"/><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notesSlide" Target="../notesSlides/notesSlide21.xml"/><Relationship Id="rId9"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p3"/><Relationship Id="rId1" Type="http://schemas.microsoft.com/office/2007/relationships/media" Target="../media/media40.mp3"/><Relationship Id="rId6" Type="http://schemas.openxmlformats.org/officeDocument/2006/relationships/image" Target="../media/image1.png"/><Relationship Id="rId5" Type="http://schemas.openxmlformats.org/officeDocument/2006/relationships/image" Target="../media/image46.tmp"/><Relationship Id="rId4"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p3"/><Relationship Id="rId1" Type="http://schemas.microsoft.com/office/2007/relationships/media" Target="../media/media41.mp3"/><Relationship Id="rId6" Type="http://schemas.openxmlformats.org/officeDocument/2006/relationships/image" Target="../media/image1.png"/><Relationship Id="rId5" Type="http://schemas.openxmlformats.org/officeDocument/2006/relationships/image" Target="../media/image47.png"/><Relationship Id="rId4" Type="http://schemas.openxmlformats.org/officeDocument/2006/relationships/notesSlide" Target="../notesSlides/notesSlide23.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9.tmp"/><Relationship Id="rId2" Type="http://schemas.openxmlformats.org/officeDocument/2006/relationships/audio" Target="../media/media42.mp3"/><Relationship Id="rId1" Type="http://schemas.microsoft.com/office/2007/relationships/media" Target="../media/media42.mp3"/><Relationship Id="rId6" Type="http://schemas.openxmlformats.org/officeDocument/2006/relationships/image" Target="../media/image1.png"/><Relationship Id="rId5" Type="http://schemas.openxmlformats.org/officeDocument/2006/relationships/image" Target="../media/image48.png"/><Relationship Id="rId4" Type="http://schemas.openxmlformats.org/officeDocument/2006/relationships/notesSlide" Target="../notesSlides/notesSlide24.xml"/></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43.mp3"/><Relationship Id="rId1" Type="http://schemas.microsoft.com/office/2007/relationships/media" Target="../media/media43.mp3"/><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25.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p3"/><Relationship Id="rId1" Type="http://schemas.microsoft.com/office/2007/relationships/media" Target="../media/media44.mp3"/><Relationship Id="rId6" Type="http://schemas.openxmlformats.org/officeDocument/2006/relationships/image" Target="../media/image1.png"/><Relationship Id="rId5" Type="http://schemas.openxmlformats.org/officeDocument/2006/relationships/image" Target="../media/image52.jpeg"/><Relationship Id="rId4" Type="http://schemas.openxmlformats.org/officeDocument/2006/relationships/notesSlide" Target="../notesSlides/notesSlide26.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4.tmp"/><Relationship Id="rId2" Type="http://schemas.openxmlformats.org/officeDocument/2006/relationships/audio" Target="../media/media45.mp3"/><Relationship Id="rId1" Type="http://schemas.microsoft.com/office/2007/relationships/media" Target="../media/media45.mp3"/><Relationship Id="rId6" Type="http://schemas.openxmlformats.org/officeDocument/2006/relationships/image" Target="../media/image53.tmp"/><Relationship Id="rId5" Type="http://schemas.openxmlformats.org/officeDocument/2006/relationships/image" Target="../media/image1.png"/><Relationship Id="rId4" Type="http://schemas.openxmlformats.org/officeDocument/2006/relationships/notesSlide" Target="../notesSlides/notesSlide27.xml"/></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p3"/><Relationship Id="rId1" Type="http://schemas.microsoft.com/office/2007/relationships/media" Target="../media/media46.mp3"/><Relationship Id="rId6" Type="http://schemas.openxmlformats.org/officeDocument/2006/relationships/image" Target="../media/image55.tmp"/><Relationship Id="rId5" Type="http://schemas.openxmlformats.org/officeDocument/2006/relationships/image" Target="../media/image1.png"/><Relationship Id="rId4" Type="http://schemas.openxmlformats.org/officeDocument/2006/relationships/notesSlide" Target="../notesSlides/notesSlide2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hyperlink" Target="https://finance.ky.gov/office-of-the-controller/office-of-statewide-accounting-services/financial-reporting-branch/Documents/SLFRF-Final-Rule-FAQ.pdf" TargetMode="External"/><Relationship Id="rId5" Type="http://schemas.openxmlformats.org/officeDocument/2006/relationships/hyperlink" Target="../March-2025-Notice-SLFRF%20Funds.pdf" TargetMode="External"/><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7.tmp"/><Relationship Id="rId2" Type="http://schemas.openxmlformats.org/officeDocument/2006/relationships/audio" Target="../media/media47.mp3"/><Relationship Id="rId1" Type="http://schemas.microsoft.com/office/2007/relationships/media" Target="../media/media47.mp3"/><Relationship Id="rId6" Type="http://schemas.openxmlformats.org/officeDocument/2006/relationships/image" Target="../media/image56.png"/><Relationship Id="rId5" Type="http://schemas.openxmlformats.org/officeDocument/2006/relationships/image" Target="../media/image1.png"/><Relationship Id="rId4" Type="http://schemas.openxmlformats.org/officeDocument/2006/relationships/notesSlide" Target="../notesSlides/notesSlide29.xml"/></Relationships>
</file>

<file path=ppt/slides/_rels/slide51.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slideLayout" Target="../slideLayouts/slideLayout2.xml"/><Relationship Id="rId7" Type="http://schemas.openxmlformats.org/officeDocument/2006/relationships/image" Target="../media/image59.png"/><Relationship Id="rId2" Type="http://schemas.openxmlformats.org/officeDocument/2006/relationships/audio" Target="../media/media48.mp3"/><Relationship Id="rId1" Type="http://schemas.microsoft.com/office/2007/relationships/media" Target="../media/media48.mp3"/><Relationship Id="rId6" Type="http://schemas.openxmlformats.org/officeDocument/2006/relationships/image" Target="../media/image58.tmp"/><Relationship Id="rId5" Type="http://schemas.openxmlformats.org/officeDocument/2006/relationships/image" Target="../media/image1.png"/><Relationship Id="rId4" Type="http://schemas.openxmlformats.org/officeDocument/2006/relationships/notesSlide" Target="../notesSlides/notesSlide30.xml"/></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2.png"/><Relationship Id="rId2" Type="http://schemas.openxmlformats.org/officeDocument/2006/relationships/audio" Target="../media/media49.mp3"/><Relationship Id="rId1" Type="http://schemas.microsoft.com/office/2007/relationships/media" Target="../media/media49.mp3"/><Relationship Id="rId6" Type="http://schemas.openxmlformats.org/officeDocument/2006/relationships/image" Target="../media/image61.tmp"/><Relationship Id="rId5" Type="http://schemas.openxmlformats.org/officeDocument/2006/relationships/image" Target="../media/image1.png"/><Relationship Id="rId4" Type="http://schemas.openxmlformats.org/officeDocument/2006/relationships/notesSlide" Target="../notesSlides/notesSlide31.xml"/></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0.mp3"/><Relationship Id="rId1" Type="http://schemas.microsoft.com/office/2007/relationships/media" Target="../media/media50.mp3"/><Relationship Id="rId6" Type="http://schemas.openxmlformats.org/officeDocument/2006/relationships/image" Target="../media/image1.png"/><Relationship Id="rId5" Type="http://schemas.openxmlformats.org/officeDocument/2006/relationships/image" Target="../media/image63.jpeg"/><Relationship Id="rId4" Type="http://schemas.openxmlformats.org/officeDocument/2006/relationships/notesSlide" Target="../notesSlides/notesSlide3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p3"/><Relationship Id="rId1" Type="http://schemas.microsoft.com/office/2007/relationships/media" Target="../media/media51.mp3"/><Relationship Id="rId6" Type="http://schemas.openxmlformats.org/officeDocument/2006/relationships/image" Target="../media/image1.png"/><Relationship Id="rId5" Type="http://schemas.openxmlformats.org/officeDocument/2006/relationships/image" Target="../media/image64.png"/><Relationship Id="rId4" Type="http://schemas.openxmlformats.org/officeDocument/2006/relationships/notesSlide" Target="../notesSlides/notesSlide33.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p3"/><Relationship Id="rId1" Type="http://schemas.microsoft.com/office/2007/relationships/media" Target="../media/media52.mp3"/><Relationship Id="rId6" Type="http://schemas.openxmlformats.org/officeDocument/2006/relationships/image" Target="../media/image1.png"/><Relationship Id="rId5" Type="http://schemas.openxmlformats.org/officeDocument/2006/relationships/image" Target="../media/image65.png"/><Relationship Id="rId4" Type="http://schemas.openxmlformats.org/officeDocument/2006/relationships/notesSlide" Target="../notesSlides/notesSlide34.xml"/></Relationships>
</file>

<file path=ppt/slides/_rels/slide5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p3"/><Relationship Id="rId1" Type="http://schemas.microsoft.com/office/2007/relationships/media" Target="../media/media53.mp3"/><Relationship Id="rId6" Type="http://schemas.openxmlformats.org/officeDocument/2006/relationships/image" Target="../media/image1.png"/><Relationship Id="rId5" Type="http://schemas.openxmlformats.org/officeDocument/2006/relationships/hyperlink" Target="https://finance.ky.gov/office-of-the-controller/Pages/default.aspx" TargetMode="External"/><Relationship Id="rId4" Type="http://schemas.openxmlformats.org/officeDocument/2006/relationships/notesSlide" Target="../notesSlides/notesSlide35.xml"/></Relationships>
</file>

<file path=ppt/slides/_rels/slide57.xml.rels><?xml version="1.0" encoding="UTF-8" standalone="yes"?>
<Relationships xmlns="http://schemas.openxmlformats.org/package/2006/relationships"><Relationship Id="rId8" Type="http://schemas.openxmlformats.org/officeDocument/2006/relationships/hyperlink" Target="2025%20SEFA%20Instructions%20(Agency%20Instructions).docx" TargetMode="External"/><Relationship Id="rId3" Type="http://schemas.openxmlformats.org/officeDocument/2006/relationships/slideLayout" Target="../slideLayouts/slideLayout2.xml"/><Relationship Id="rId7" Type="http://schemas.openxmlformats.org/officeDocument/2006/relationships/hyperlink" Target="Determining%20Federal%20Award%20Relationship%20and%20Reporting%20Requirement.docx" TargetMode="External"/><Relationship Id="rId2" Type="http://schemas.openxmlformats.org/officeDocument/2006/relationships/audio" Target="../media/media54.mp3"/><Relationship Id="rId1" Type="http://schemas.microsoft.com/office/2007/relationships/media" Target="../media/media54.mp3"/><Relationship Id="rId6" Type="http://schemas.openxmlformats.org/officeDocument/2006/relationships/hyperlink" Target="2025%20CU%20LIST.docx" TargetMode="External"/><Relationship Id="rId11" Type="http://schemas.openxmlformats.org/officeDocument/2006/relationships/image" Target="../media/image1.png"/><Relationship Id="rId5" Type="http://schemas.openxmlformats.org/officeDocument/2006/relationships/hyperlink" Target="https://finance.ky.gov/office-of-the-controller/office-of-statewide-accounting-services/financial-reporting-branch/Pages/schedule-of-expenditures-of-federal-awards.aspx" TargetMode="External"/><Relationship Id="rId10" Type="http://schemas.openxmlformats.org/officeDocument/2006/relationships/hyperlink" Target="mailto:ginac.shall@ky.gov" TargetMode="External"/><Relationship Id="rId4" Type="http://schemas.openxmlformats.org/officeDocument/2006/relationships/notesSlide" Target="../notesSlides/notesSlide36.xml"/><Relationship Id="rId9" Type="http://schemas.openxmlformats.org/officeDocument/2006/relationships/hyperlink" Target="FISCAL%20YEAR%202025%20SEFA%20Reporting%20Training%2007.10.2025.pptx" TargetMode="Externa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5.mp3"/><Relationship Id="rId1" Type="http://schemas.microsoft.com/office/2007/relationships/media" Target="../media/media55.mp3"/><Relationship Id="rId6" Type="http://schemas.openxmlformats.org/officeDocument/2006/relationships/image" Target="../media/image1.png"/><Relationship Id="rId5" Type="http://schemas.openxmlformats.org/officeDocument/2006/relationships/image" Target="../media/image66.jpeg"/><Relationship Id="rId4" Type="http://schemas.openxmlformats.org/officeDocument/2006/relationships/notesSlide" Target="../notesSlides/notesSlide3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p3"/><Relationship Id="rId1" Type="http://schemas.microsoft.com/office/2007/relationships/media" Target="../media/media8.mp3"/><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p3"/><Relationship Id="rId1" Type="http://schemas.microsoft.com/office/2007/relationships/media" Target="../media/media9.mp3"/><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E9AC2-D712-44BE-92CE-BD0C4B5A8497}"/>
              </a:ext>
            </a:extLst>
          </p:cNvPr>
          <p:cNvSpPr>
            <a:spLocks noGrp="1"/>
          </p:cNvSpPr>
          <p:nvPr>
            <p:ph type="ctrTitle"/>
          </p:nvPr>
        </p:nvSpPr>
        <p:spPr>
          <a:xfrm>
            <a:off x="684212" y="2066192"/>
            <a:ext cx="10712794" cy="1591408"/>
          </a:xfrm>
        </p:spPr>
        <p:txBody>
          <a:bodyPr>
            <a:normAutofit fontScale="90000"/>
          </a:bodyPr>
          <a:lstStyle/>
          <a:p>
            <a:pPr algn="ctr"/>
            <a:r>
              <a:rPr lang="en-US" b="1" dirty="0">
                <a:latin typeface="+mn-lt"/>
              </a:rPr>
              <a:t>Fiscal Year 2025 SEFA </a:t>
            </a:r>
            <a:br>
              <a:rPr lang="en-US" b="1" dirty="0">
                <a:latin typeface="+mn-lt"/>
              </a:rPr>
            </a:br>
            <a:r>
              <a:rPr lang="en-US" b="1" dirty="0">
                <a:latin typeface="+mn-lt"/>
              </a:rPr>
              <a:t>Reporting Training</a:t>
            </a:r>
          </a:p>
        </p:txBody>
      </p:sp>
      <p:sp>
        <p:nvSpPr>
          <p:cNvPr id="3" name="Subtitle 2">
            <a:extLst>
              <a:ext uri="{FF2B5EF4-FFF2-40B4-BE49-F238E27FC236}">
                <a16:creationId xmlns:a16="http://schemas.microsoft.com/office/drawing/2014/main" id="{BBF5D2CB-6DA0-4EB7-9017-3DC810FEE5A5}"/>
              </a:ext>
            </a:extLst>
          </p:cNvPr>
          <p:cNvSpPr>
            <a:spLocks noGrp="1"/>
          </p:cNvSpPr>
          <p:nvPr>
            <p:ph type="subTitle" idx="1"/>
          </p:nvPr>
        </p:nvSpPr>
        <p:spPr>
          <a:xfrm>
            <a:off x="684211" y="3843867"/>
            <a:ext cx="10797635" cy="1947333"/>
          </a:xfrm>
        </p:spPr>
        <p:txBody>
          <a:bodyPr>
            <a:normAutofit/>
          </a:bodyPr>
          <a:lstStyle/>
          <a:p>
            <a:pPr algn="ctr"/>
            <a:r>
              <a:rPr lang="en-US" sz="5400" b="1" dirty="0">
                <a:ln w="6600">
                  <a:solidFill>
                    <a:schemeClr val="accent2"/>
                  </a:solidFill>
                  <a:prstDash val="solid"/>
                </a:ln>
              </a:rPr>
              <a:t>Schedule of Expenditures of Federal Awards</a:t>
            </a:r>
          </a:p>
        </p:txBody>
      </p:sp>
      <p:sp>
        <p:nvSpPr>
          <p:cNvPr id="8" name="Rectangle 7">
            <a:extLst>
              <a:ext uri="{FF2B5EF4-FFF2-40B4-BE49-F238E27FC236}">
                <a16:creationId xmlns:a16="http://schemas.microsoft.com/office/drawing/2014/main" id="{48E50E5E-13A0-D2A0-5A58-AD88480FE511}"/>
              </a:ext>
            </a:extLst>
          </p:cNvPr>
          <p:cNvSpPr/>
          <p:nvPr/>
        </p:nvSpPr>
        <p:spPr>
          <a:xfrm>
            <a:off x="3758718" y="435151"/>
            <a:ext cx="3795334" cy="923330"/>
          </a:xfrm>
          <a:prstGeom prst="rect">
            <a:avLst/>
          </a:prstGeom>
          <a:noFill/>
        </p:spPr>
        <p:txBody>
          <a:bodyPr wrap="none" lIns="91440" tIns="45720" rIns="91440" bIns="45720">
            <a:spAutoFit/>
          </a:bodyPr>
          <a:lstStyle/>
          <a:p>
            <a:pPr algn="ctr"/>
            <a:r>
              <a:rPr lang="en-US" sz="5400" b="1" cap="none" spc="0" dirty="0">
                <a:ln w="6600">
                  <a:solidFill>
                    <a:schemeClr val="accent2"/>
                  </a:solidFill>
                  <a:prstDash val="solid"/>
                </a:ln>
                <a:latin typeface="+mj-lt"/>
              </a:rPr>
              <a:t>Welcome To</a:t>
            </a:r>
          </a:p>
        </p:txBody>
      </p:sp>
      <p:pic>
        <p:nvPicPr>
          <p:cNvPr id="4" name="#1">
            <a:hlinkClick r:id="" action="ppaction://media"/>
            <a:extLst>
              <a:ext uri="{FF2B5EF4-FFF2-40B4-BE49-F238E27FC236}">
                <a16:creationId xmlns:a16="http://schemas.microsoft.com/office/drawing/2014/main" id="{9D806444-6BF6-E1C9-9330-622E40B10F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2885" y="1053681"/>
            <a:ext cx="609600" cy="609600"/>
          </a:xfrm>
          <a:prstGeom prst="rect">
            <a:avLst/>
          </a:prstGeom>
        </p:spPr>
      </p:pic>
    </p:spTree>
    <p:extLst>
      <p:ext uri="{BB962C8B-B14F-4D97-AF65-F5344CB8AC3E}">
        <p14:creationId xmlns:p14="http://schemas.microsoft.com/office/powerpoint/2010/main" val="482633346"/>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3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extLst>
    <p:ext uri="{E180D4A7-C9FB-4DFB-919C-405C955672EB}">
      <p14:showEvtLst xmlns:p14="http://schemas.microsoft.com/office/powerpoint/2010/main">
        <p14:playEvt time="21" objId="22"/>
        <p14:stopEvt time="3255" objId="22"/>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0D43-FE6F-632C-040A-D130AC93564A}"/>
              </a:ext>
            </a:extLst>
          </p:cNvPr>
          <p:cNvSpPr>
            <a:spLocks noGrp="1"/>
          </p:cNvSpPr>
          <p:nvPr>
            <p:ph type="title"/>
          </p:nvPr>
        </p:nvSpPr>
        <p:spPr>
          <a:xfrm>
            <a:off x="838200" y="22225"/>
            <a:ext cx="10515600" cy="911225"/>
          </a:xfrm>
        </p:spPr>
        <p:txBody>
          <a:bodyPr>
            <a:normAutofit/>
          </a:bodyPr>
          <a:lstStyle/>
          <a:p>
            <a:pPr algn="ctr"/>
            <a:r>
              <a:rPr lang="en-US" sz="4800" b="1" dirty="0"/>
              <a:t>WHERE to report SEFA</a:t>
            </a:r>
          </a:p>
        </p:txBody>
      </p:sp>
      <p:sp>
        <p:nvSpPr>
          <p:cNvPr id="3" name="Content Placeholder 2">
            <a:extLst>
              <a:ext uri="{FF2B5EF4-FFF2-40B4-BE49-F238E27FC236}">
                <a16:creationId xmlns:a16="http://schemas.microsoft.com/office/drawing/2014/main" id="{6B4946DE-8201-99D5-6506-1160D6D61A94}"/>
              </a:ext>
            </a:extLst>
          </p:cNvPr>
          <p:cNvSpPr>
            <a:spLocks noGrp="1"/>
          </p:cNvSpPr>
          <p:nvPr>
            <p:ph idx="1"/>
          </p:nvPr>
        </p:nvSpPr>
        <p:spPr>
          <a:xfrm>
            <a:off x="838199" y="1200150"/>
            <a:ext cx="11039475" cy="5543549"/>
          </a:xfrm>
        </p:spPr>
        <p:txBody>
          <a:bodyPr>
            <a:normAutofit/>
          </a:bodyPr>
          <a:lstStyle/>
          <a:p>
            <a:pPr marL="0" indent="0" algn="just">
              <a:buNone/>
            </a:pPr>
            <a:br>
              <a:rPr lang="en-US" b="0" i="0" dirty="0">
                <a:solidFill>
                  <a:srgbClr val="333333"/>
                </a:solidFill>
                <a:effectLst/>
              </a:rPr>
            </a:br>
            <a:endParaRPr lang="en-US" b="0" i="0" dirty="0">
              <a:solidFill>
                <a:srgbClr val="333333"/>
              </a:solidFill>
              <a:effectLst/>
            </a:endParaRPr>
          </a:p>
          <a:p>
            <a:pPr marL="0" indent="0">
              <a:buNone/>
            </a:pPr>
            <a:r>
              <a:rPr lang="en-US" dirty="0"/>
              <a:t>SEFA reporting is reconciled inside the software application known as Workiva.  You may also hear this referred to as Wdesk.  Those terms are interchangeable.</a:t>
            </a:r>
          </a:p>
          <a:p>
            <a:pPr marL="0" indent="0">
              <a:buNone/>
            </a:pPr>
            <a:endParaRPr lang="en-US" dirty="0"/>
          </a:p>
          <a:p>
            <a:pPr marL="0" indent="0">
              <a:buNone/>
            </a:pPr>
            <a:r>
              <a:rPr lang="en-US" dirty="0"/>
              <a:t>Each Agency will report SEFA using Workiva.  </a:t>
            </a:r>
          </a:p>
        </p:txBody>
      </p:sp>
      <p:pic>
        <p:nvPicPr>
          <p:cNvPr id="5" name="ttsmaker-file-2025-5-21-11-27-38">
            <a:hlinkClick r:id="" action="ppaction://media"/>
            <a:extLst>
              <a:ext uri="{FF2B5EF4-FFF2-40B4-BE49-F238E27FC236}">
                <a16:creationId xmlns:a16="http://schemas.microsoft.com/office/drawing/2014/main" id="{548C0963-80C1-D069-F131-F94269127CA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96975" y="574675"/>
            <a:ext cx="609600" cy="609600"/>
          </a:xfrm>
          <a:prstGeom prst="rect">
            <a:avLst/>
          </a:prstGeom>
        </p:spPr>
      </p:pic>
    </p:spTree>
    <p:extLst>
      <p:ext uri="{BB962C8B-B14F-4D97-AF65-F5344CB8AC3E}">
        <p14:creationId xmlns:p14="http://schemas.microsoft.com/office/powerpoint/2010/main" val="3875470907"/>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6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A691354-69BF-288E-7C85-70FE83D405C3}"/>
              </a:ext>
            </a:extLst>
          </p:cNvPr>
          <p:cNvSpPr>
            <a:spLocks noGrp="1"/>
          </p:cNvSpPr>
          <p:nvPr>
            <p:ph type="title"/>
          </p:nvPr>
        </p:nvSpPr>
        <p:spPr>
          <a:xfrm>
            <a:off x="838200" y="41275"/>
            <a:ext cx="10515600" cy="578657"/>
          </a:xfrm>
        </p:spPr>
        <p:txBody>
          <a:bodyPr>
            <a:normAutofit fontScale="90000"/>
          </a:bodyPr>
          <a:lstStyle/>
          <a:p>
            <a:pPr algn="ctr"/>
            <a:r>
              <a:rPr lang="en-US" sz="4800" b="1" dirty="0"/>
              <a:t>Important SEFA Reporting Dates</a:t>
            </a:r>
          </a:p>
        </p:txBody>
      </p:sp>
      <p:sp>
        <p:nvSpPr>
          <p:cNvPr id="6" name="TextBox 5">
            <a:extLst>
              <a:ext uri="{FF2B5EF4-FFF2-40B4-BE49-F238E27FC236}">
                <a16:creationId xmlns:a16="http://schemas.microsoft.com/office/drawing/2014/main" id="{F6E09AA9-DB2E-D785-BC5C-50A2F061B30B}"/>
              </a:ext>
            </a:extLst>
          </p:cNvPr>
          <p:cNvSpPr txBox="1"/>
          <p:nvPr/>
        </p:nvSpPr>
        <p:spPr>
          <a:xfrm>
            <a:off x="457200" y="542441"/>
            <a:ext cx="11029950" cy="3046988"/>
          </a:xfrm>
          <a:prstGeom prst="rect">
            <a:avLst/>
          </a:prstGeom>
          <a:noFill/>
        </p:spPr>
        <p:txBody>
          <a:bodyPr wrap="square" rtlCol="0">
            <a:spAutoFit/>
          </a:bodyPr>
          <a:lstStyle/>
          <a:p>
            <a:r>
              <a:rPr lang="en-US" sz="1200" b="1" dirty="0"/>
              <a:t>May 01	</a:t>
            </a:r>
            <a:r>
              <a:rPr lang="en-US" sz="1200" dirty="0"/>
              <a:t>Delegation Reporting Form aka Delegation Authority</a:t>
            </a:r>
          </a:p>
          <a:p>
            <a:endParaRPr lang="en-US" sz="1200" b="1" dirty="0"/>
          </a:p>
          <a:p>
            <a:r>
              <a:rPr lang="en-US" sz="1200" b="1" dirty="0"/>
              <a:t>May 10	</a:t>
            </a:r>
            <a:r>
              <a:rPr lang="en-US" sz="1200" dirty="0"/>
              <a:t>Delegation Form due to SEFA Team with FAC</a:t>
            </a:r>
          </a:p>
          <a:p>
            <a:endParaRPr lang="en-US" sz="1200" b="1" dirty="0"/>
          </a:p>
          <a:p>
            <a:r>
              <a:rPr lang="en-US" sz="1200" b="1" dirty="0"/>
              <a:t>June 30	</a:t>
            </a:r>
            <a:r>
              <a:rPr lang="en-US" sz="1200" dirty="0"/>
              <a:t>Fiscal Year end </a:t>
            </a:r>
          </a:p>
          <a:p>
            <a:endParaRPr lang="en-US" sz="1200" b="1" dirty="0"/>
          </a:p>
          <a:p>
            <a:r>
              <a:rPr lang="en-US" sz="1200" b="1" dirty="0"/>
              <a:t>July 10</a:t>
            </a:r>
            <a:r>
              <a:rPr lang="en-US" sz="1200" dirty="0"/>
              <a:t> 	Period 12 is HARD CLOSED</a:t>
            </a:r>
          </a:p>
          <a:p>
            <a:endParaRPr lang="en-US" sz="1200" dirty="0"/>
          </a:p>
          <a:p>
            <a:r>
              <a:rPr lang="en-US" sz="1200" b="1" dirty="0"/>
              <a:t>August 15</a:t>
            </a:r>
            <a:r>
              <a:rPr lang="en-US" sz="1200" dirty="0"/>
              <a:t>	Submitter must have all Workiva Tasks completed and sent to Approver</a:t>
            </a:r>
          </a:p>
          <a:p>
            <a:endParaRPr lang="en-US" sz="1200" b="1" dirty="0"/>
          </a:p>
          <a:p>
            <a:r>
              <a:rPr lang="en-US" sz="1200" b="1" dirty="0"/>
              <a:t>August 22</a:t>
            </a:r>
            <a:r>
              <a:rPr lang="en-US" sz="1200" dirty="0"/>
              <a:t>	Approver must have all Workiva Tasks completed Approval</a:t>
            </a:r>
          </a:p>
          <a:p>
            <a:endParaRPr lang="en-US" sz="1200" b="1" dirty="0"/>
          </a:p>
          <a:p>
            <a:r>
              <a:rPr lang="en-US" sz="1200" b="1" dirty="0"/>
              <a:t>August 25</a:t>
            </a:r>
            <a:r>
              <a:rPr lang="en-US" sz="1200" dirty="0"/>
              <a:t>	FAC begins SEFA review</a:t>
            </a:r>
          </a:p>
          <a:p>
            <a:endParaRPr lang="en-US" sz="1200" b="1" dirty="0"/>
          </a:p>
          <a:p>
            <a:r>
              <a:rPr lang="en-US" sz="1200" b="1" dirty="0"/>
              <a:t>Review for accuracy prior to submission.  If your submission contains reconciling errors, the submission will be rejected through Workiva for correction. An email will generate from Workiva, creating a new task.	</a:t>
            </a:r>
            <a:r>
              <a:rPr lang="en-US" sz="1200" dirty="0"/>
              <a:t>	</a:t>
            </a:r>
            <a:endParaRPr lang="en-US" sz="1200" b="1" dirty="0"/>
          </a:p>
        </p:txBody>
      </p:sp>
      <p:pic>
        <p:nvPicPr>
          <p:cNvPr id="8" name="Picture 7" descr="Table&#10;&#10;AI-generated content may be incorrect.">
            <a:extLst>
              <a:ext uri="{FF2B5EF4-FFF2-40B4-BE49-F238E27FC236}">
                <a16:creationId xmlns:a16="http://schemas.microsoft.com/office/drawing/2014/main" id="{9DB29A48-164D-A345-E848-2010711AB2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310" y="3695700"/>
            <a:ext cx="2919948" cy="3121024"/>
          </a:xfrm>
          <a:prstGeom prst="rect">
            <a:avLst/>
          </a:prstGeom>
        </p:spPr>
      </p:pic>
      <p:pic>
        <p:nvPicPr>
          <p:cNvPr id="2" name="SEFA Dates">
            <a:hlinkClick r:id="" action="ppaction://media"/>
            <a:extLst>
              <a:ext uri="{FF2B5EF4-FFF2-40B4-BE49-F238E27FC236}">
                <a16:creationId xmlns:a16="http://schemas.microsoft.com/office/drawing/2014/main" id="{2619746A-EF84-2DA9-A27A-FF7A91C044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2650" y="315132"/>
            <a:ext cx="609600" cy="609600"/>
          </a:xfrm>
          <a:prstGeom prst="rect">
            <a:avLst/>
          </a:prstGeom>
        </p:spPr>
      </p:pic>
    </p:spTree>
    <p:extLst>
      <p:ext uri="{BB962C8B-B14F-4D97-AF65-F5344CB8AC3E}">
        <p14:creationId xmlns:p14="http://schemas.microsoft.com/office/powerpoint/2010/main" val="1810646764"/>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04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ny Questions Images – Browse 5,609 Stock Photos, Vectors ...">
            <a:extLst>
              <a:ext uri="{FF2B5EF4-FFF2-40B4-BE49-F238E27FC236}">
                <a16:creationId xmlns:a16="http://schemas.microsoft.com/office/drawing/2014/main" id="{288FF05F-F949-AAA7-222A-64D8560270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192"/>
            <a:ext cx="12192000" cy="6858001"/>
          </a:xfrm>
          <a:prstGeom prst="rect">
            <a:avLst/>
          </a:prstGeom>
          <a:noFill/>
          <a:extLst>
            <a:ext uri="{909E8E84-426E-40DD-AFC4-6F175D3DCCD1}">
              <a14:hiddenFill xmlns:a14="http://schemas.microsoft.com/office/drawing/2010/main">
                <a:solidFill>
                  <a:srgbClr val="FFFFFF"/>
                </a:solidFill>
              </a14:hiddenFill>
            </a:ext>
          </a:extLst>
        </p:spPr>
      </p:pic>
      <p:pic>
        <p:nvPicPr>
          <p:cNvPr id="4" name="Q &amp; A through Slide 13">
            <a:hlinkClick r:id="" action="ppaction://media"/>
            <a:extLst>
              <a:ext uri="{FF2B5EF4-FFF2-40B4-BE49-F238E27FC236}">
                <a16:creationId xmlns:a16="http://schemas.microsoft.com/office/drawing/2014/main" id="{4EDCFDB1-5302-D831-5EFD-F5FA232BFE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6300" y="307975"/>
            <a:ext cx="609600" cy="609600"/>
          </a:xfrm>
          <a:prstGeom prst="rect">
            <a:avLst/>
          </a:prstGeom>
        </p:spPr>
      </p:pic>
    </p:spTree>
    <p:extLst>
      <p:ext uri="{BB962C8B-B14F-4D97-AF65-F5344CB8AC3E}">
        <p14:creationId xmlns:p14="http://schemas.microsoft.com/office/powerpoint/2010/main" val="3791210059"/>
      </p:ext>
    </p:extLst>
  </p:cSld>
  <p:clrMapOvr>
    <a:masterClrMapping/>
  </p:clrMapOvr>
  <mc:AlternateContent xmlns:mc="http://schemas.openxmlformats.org/markup-compatibility/2006" xmlns:p14="http://schemas.microsoft.com/office/powerpoint/2010/main">
    <mc:Choice Requires="p14">
      <p:transition spd="slow" p14:dur="4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8C785-127C-422C-B679-09707832D6AF}"/>
              </a:ext>
            </a:extLst>
          </p:cNvPr>
          <p:cNvSpPr>
            <a:spLocks noGrp="1"/>
          </p:cNvSpPr>
          <p:nvPr>
            <p:ph type="title"/>
          </p:nvPr>
        </p:nvSpPr>
        <p:spPr>
          <a:xfrm>
            <a:off x="320511" y="31246"/>
            <a:ext cx="11321592" cy="707663"/>
          </a:xfrm>
        </p:spPr>
        <p:txBody>
          <a:bodyPr>
            <a:noAutofit/>
          </a:bodyPr>
          <a:lstStyle/>
          <a:p>
            <a:pPr algn="ctr"/>
            <a:r>
              <a:rPr lang="en-US" sz="4000" b="1" dirty="0">
                <a:latin typeface="+mn-lt"/>
              </a:rPr>
              <a:t>Submitter receives email from Workiva</a:t>
            </a:r>
            <a:r>
              <a:rPr kumimoji="0" lang="en-US" sz="4000" b="1" i="0" u="none" strike="noStrike" kern="1200" cap="none" spc="0" normalizeH="0" baseline="0" noProof="0" dirty="0">
                <a:ln>
                  <a:noFill/>
                </a:ln>
                <a:effectLst/>
                <a:uLnTx/>
                <a:uFillTx/>
                <a:latin typeface="+mn-lt"/>
                <a:ea typeface="+mj-ea"/>
                <a:cs typeface="+mj-cs"/>
              </a:rPr>
              <a:t>               </a:t>
            </a:r>
            <a:endParaRPr lang="en-US" sz="4000" b="1" dirty="0">
              <a:latin typeface="+mn-lt"/>
            </a:endParaRPr>
          </a:p>
        </p:txBody>
      </p:sp>
      <p:pic>
        <p:nvPicPr>
          <p:cNvPr id="8" name="Picture 7" descr="Graphical user interface, text, application, email&#10;&#10;AI-generated content may be incorrect.">
            <a:extLst>
              <a:ext uri="{FF2B5EF4-FFF2-40B4-BE49-F238E27FC236}">
                <a16:creationId xmlns:a16="http://schemas.microsoft.com/office/drawing/2014/main" id="{D178BD83-9639-FBAF-9013-09D93ED785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3733" y="1262129"/>
            <a:ext cx="7755148" cy="5258100"/>
          </a:xfrm>
          <a:prstGeom prst="rect">
            <a:avLst/>
          </a:prstGeom>
        </p:spPr>
      </p:pic>
      <p:sp>
        <p:nvSpPr>
          <p:cNvPr id="12" name="Arrow: Right 11">
            <a:extLst>
              <a:ext uri="{FF2B5EF4-FFF2-40B4-BE49-F238E27FC236}">
                <a16:creationId xmlns:a16="http://schemas.microsoft.com/office/drawing/2014/main" id="{5FDAE676-490C-D297-F066-E0208624BF7A}"/>
              </a:ext>
            </a:extLst>
          </p:cNvPr>
          <p:cNvSpPr/>
          <p:nvPr/>
        </p:nvSpPr>
        <p:spPr>
          <a:xfrm flipV="1">
            <a:off x="2967487" y="6287963"/>
            <a:ext cx="982767" cy="22219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6AA4306-885D-CF70-E628-8D764423FD71}"/>
              </a:ext>
            </a:extLst>
          </p:cNvPr>
          <p:cNvSpPr txBox="1"/>
          <p:nvPr/>
        </p:nvSpPr>
        <p:spPr>
          <a:xfrm>
            <a:off x="7982" y="672889"/>
            <a:ext cx="10541479" cy="523220"/>
          </a:xfrm>
          <a:prstGeom prst="rect">
            <a:avLst/>
          </a:prstGeom>
          <a:noFill/>
        </p:spPr>
        <p:txBody>
          <a:bodyPr wrap="square">
            <a:spAutoFit/>
          </a:bodyPr>
          <a:lstStyle/>
          <a:p>
            <a:pPr algn="ctr"/>
            <a:r>
              <a:rPr lang="en-US" sz="2800" b="1" dirty="0"/>
              <a:t>Select the                          button</a:t>
            </a:r>
            <a:endParaRPr lang="en-US" sz="2800" dirty="0"/>
          </a:p>
        </p:txBody>
      </p:sp>
      <p:pic>
        <p:nvPicPr>
          <p:cNvPr id="14" name="Picture 13">
            <a:extLst>
              <a:ext uri="{FF2B5EF4-FFF2-40B4-BE49-F238E27FC236}">
                <a16:creationId xmlns:a16="http://schemas.microsoft.com/office/drawing/2014/main" id="{7B224E23-0C3F-0B7D-3ABA-7074D7C96F12}"/>
              </a:ext>
            </a:extLst>
          </p:cNvPr>
          <p:cNvPicPr>
            <a:picLocks noChangeAspect="1"/>
          </p:cNvPicPr>
          <p:nvPr/>
        </p:nvPicPr>
        <p:blipFill>
          <a:blip r:embed="rId6"/>
          <a:stretch>
            <a:fillRect/>
          </a:stretch>
        </p:blipFill>
        <p:spPr>
          <a:xfrm>
            <a:off x="4795961" y="738909"/>
            <a:ext cx="1533525" cy="457200"/>
          </a:xfrm>
          <a:prstGeom prst="rect">
            <a:avLst/>
          </a:prstGeom>
        </p:spPr>
      </p:pic>
      <p:pic>
        <p:nvPicPr>
          <p:cNvPr id="4" name="#6">
            <a:hlinkClick r:id="" action="ppaction://media"/>
            <a:extLst>
              <a:ext uri="{FF2B5EF4-FFF2-40B4-BE49-F238E27FC236}">
                <a16:creationId xmlns:a16="http://schemas.microsoft.com/office/drawing/2014/main" id="{729E6DCE-90AB-61E9-9A13-244FCA98A75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3592" y="1196109"/>
            <a:ext cx="609600" cy="609600"/>
          </a:xfrm>
          <a:prstGeom prst="rect">
            <a:avLst/>
          </a:prstGeom>
        </p:spPr>
      </p:pic>
    </p:spTree>
    <p:extLst>
      <p:ext uri="{BB962C8B-B14F-4D97-AF65-F5344CB8AC3E}">
        <p14:creationId xmlns:p14="http://schemas.microsoft.com/office/powerpoint/2010/main" val="4032421889"/>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0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8C785-127C-422C-B679-09707832D6AF}"/>
              </a:ext>
            </a:extLst>
          </p:cNvPr>
          <p:cNvSpPr>
            <a:spLocks noGrp="1"/>
          </p:cNvSpPr>
          <p:nvPr>
            <p:ph type="title"/>
          </p:nvPr>
        </p:nvSpPr>
        <p:spPr>
          <a:xfrm>
            <a:off x="233108" y="31247"/>
            <a:ext cx="11321592" cy="803640"/>
          </a:xfrm>
        </p:spPr>
        <p:txBody>
          <a:bodyPr>
            <a:noAutofit/>
          </a:bodyPr>
          <a:lstStyle/>
          <a:p>
            <a:pPr algn="ctr"/>
            <a:r>
              <a:rPr lang="en-US" sz="4800" b="1" dirty="0"/>
              <a:t>Reminder email task not complete</a:t>
            </a:r>
          </a:p>
        </p:txBody>
      </p:sp>
      <p:sp>
        <p:nvSpPr>
          <p:cNvPr id="21" name="TextBox 20">
            <a:extLst>
              <a:ext uri="{FF2B5EF4-FFF2-40B4-BE49-F238E27FC236}">
                <a16:creationId xmlns:a16="http://schemas.microsoft.com/office/drawing/2014/main" id="{D04BC684-D964-4D11-0633-A05A3ACD718C}"/>
              </a:ext>
            </a:extLst>
          </p:cNvPr>
          <p:cNvSpPr txBox="1"/>
          <p:nvPr/>
        </p:nvSpPr>
        <p:spPr>
          <a:xfrm>
            <a:off x="233108" y="969203"/>
            <a:ext cx="11235348" cy="369332"/>
          </a:xfrm>
          <a:prstGeom prst="rect">
            <a:avLst/>
          </a:prstGeom>
          <a:noFill/>
        </p:spPr>
        <p:txBody>
          <a:bodyPr wrap="square" rtlCol="0">
            <a:spAutoFit/>
          </a:bodyPr>
          <a:lstStyle/>
          <a:p>
            <a:pPr algn="ctr"/>
            <a:r>
              <a:rPr lang="en-US" dirty="0"/>
              <a:t>Should the task not be completed in 7 days, an email reminder is sent from Workiva.</a:t>
            </a:r>
          </a:p>
        </p:txBody>
      </p:sp>
      <p:pic>
        <p:nvPicPr>
          <p:cNvPr id="8" name="Picture 7" descr="Graphical user interface, text, application, email&#10;&#10;AI-generated content may be incorrect.">
            <a:extLst>
              <a:ext uri="{FF2B5EF4-FFF2-40B4-BE49-F238E27FC236}">
                <a16:creationId xmlns:a16="http://schemas.microsoft.com/office/drawing/2014/main" id="{4AC3D2A8-A2E1-D48C-82D0-915976BAC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1532" y="1615534"/>
            <a:ext cx="7728935" cy="5080559"/>
          </a:xfrm>
          <a:prstGeom prst="rect">
            <a:avLst/>
          </a:prstGeom>
        </p:spPr>
      </p:pic>
      <p:sp>
        <p:nvSpPr>
          <p:cNvPr id="5" name="Arrow: Right 4">
            <a:extLst>
              <a:ext uri="{FF2B5EF4-FFF2-40B4-BE49-F238E27FC236}">
                <a16:creationId xmlns:a16="http://schemas.microsoft.com/office/drawing/2014/main" id="{E6333475-4F0D-97C7-C523-EE536C91177B}"/>
              </a:ext>
            </a:extLst>
          </p:cNvPr>
          <p:cNvSpPr/>
          <p:nvPr/>
        </p:nvSpPr>
        <p:spPr>
          <a:xfrm flipV="1">
            <a:off x="2491427" y="6379898"/>
            <a:ext cx="982767" cy="222190"/>
          </a:xfrm>
          <a:prstGeom prst="righ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7">
            <a:hlinkClick r:id="" action="ppaction://media"/>
            <a:extLst>
              <a:ext uri="{FF2B5EF4-FFF2-40B4-BE49-F238E27FC236}">
                <a16:creationId xmlns:a16="http://schemas.microsoft.com/office/drawing/2014/main" id="{8F9D4C9A-7A9A-3CBC-64C2-E4D4FA7C689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6527" y="1379538"/>
            <a:ext cx="609601" cy="609600"/>
          </a:xfrm>
          <a:prstGeom prst="rect">
            <a:avLst/>
          </a:prstGeom>
        </p:spPr>
      </p:pic>
    </p:spTree>
    <p:extLst>
      <p:ext uri="{BB962C8B-B14F-4D97-AF65-F5344CB8AC3E}">
        <p14:creationId xmlns:p14="http://schemas.microsoft.com/office/powerpoint/2010/main" val="3978856583"/>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825CE-5E1B-1CAF-F613-F67371252C8B}"/>
              </a:ext>
            </a:extLst>
          </p:cNvPr>
          <p:cNvSpPr>
            <a:spLocks noGrp="1"/>
          </p:cNvSpPr>
          <p:nvPr>
            <p:ph type="title"/>
          </p:nvPr>
        </p:nvSpPr>
        <p:spPr>
          <a:xfrm>
            <a:off x="106317" y="59821"/>
            <a:ext cx="11875149" cy="1352162"/>
          </a:xfrm>
        </p:spPr>
        <p:txBody>
          <a:bodyPr>
            <a:noAutofit/>
          </a:bodyPr>
          <a:lstStyle/>
          <a:p>
            <a:pPr algn="ctr"/>
            <a:r>
              <a:rPr lang="en-US" b="1" dirty="0"/>
              <a:t>Welcome to Workiva</a:t>
            </a:r>
            <a:br>
              <a:rPr lang="en-US" b="1" dirty="0"/>
            </a:br>
            <a:r>
              <a:rPr lang="en-US" b="1" dirty="0"/>
              <a:t>Home of SEFA reporting</a:t>
            </a:r>
          </a:p>
        </p:txBody>
      </p:sp>
      <p:pic>
        <p:nvPicPr>
          <p:cNvPr id="4" name="Picture 3" descr="Graphical user interface, application, table&#10;&#10;AI-generated content may be incorrect.">
            <a:extLst>
              <a:ext uri="{FF2B5EF4-FFF2-40B4-BE49-F238E27FC236}">
                <a16:creationId xmlns:a16="http://schemas.microsoft.com/office/drawing/2014/main" id="{A0B4C606-98FC-5753-99A9-2828566B1F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486" y="1761533"/>
            <a:ext cx="10967049" cy="4395192"/>
          </a:xfrm>
          <a:prstGeom prst="rect">
            <a:avLst/>
          </a:prstGeom>
        </p:spPr>
      </p:pic>
      <p:sp>
        <p:nvSpPr>
          <p:cNvPr id="11" name="Rectangle 10">
            <a:extLst>
              <a:ext uri="{FF2B5EF4-FFF2-40B4-BE49-F238E27FC236}">
                <a16:creationId xmlns:a16="http://schemas.microsoft.com/office/drawing/2014/main" id="{028E6D41-45F1-9239-7996-49B27E9D0556}"/>
              </a:ext>
            </a:extLst>
          </p:cNvPr>
          <p:cNvSpPr/>
          <p:nvPr/>
        </p:nvSpPr>
        <p:spPr>
          <a:xfrm>
            <a:off x="9815944" y="4796536"/>
            <a:ext cx="162370" cy="3418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D7AE950-DAF6-5508-E59A-0AB130522E6D}"/>
              </a:ext>
            </a:extLst>
          </p:cNvPr>
          <p:cNvSpPr/>
          <p:nvPr/>
        </p:nvSpPr>
        <p:spPr>
          <a:xfrm>
            <a:off x="9815944" y="2606952"/>
            <a:ext cx="564023" cy="1623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ED1D2D-5677-E551-E331-9889E4B15064}"/>
              </a:ext>
            </a:extLst>
          </p:cNvPr>
          <p:cNvSpPr/>
          <p:nvPr/>
        </p:nvSpPr>
        <p:spPr>
          <a:xfrm>
            <a:off x="9815944" y="5138368"/>
            <a:ext cx="1273324" cy="307649"/>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Arrow: Down 8">
            <a:extLst>
              <a:ext uri="{FF2B5EF4-FFF2-40B4-BE49-F238E27FC236}">
                <a16:creationId xmlns:a16="http://schemas.microsoft.com/office/drawing/2014/main" id="{6073F143-849A-BDC0-7EDE-9B1FD8B73C73}"/>
              </a:ext>
            </a:extLst>
          </p:cNvPr>
          <p:cNvSpPr/>
          <p:nvPr/>
        </p:nvSpPr>
        <p:spPr>
          <a:xfrm>
            <a:off x="10010211" y="1021985"/>
            <a:ext cx="282012" cy="790019"/>
          </a:xfrm>
          <a:prstGeom prst="down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74831A89-E643-BC31-026D-9D2B966C4F51}"/>
              </a:ext>
            </a:extLst>
          </p:cNvPr>
          <p:cNvSpPr/>
          <p:nvPr/>
        </p:nvSpPr>
        <p:spPr>
          <a:xfrm>
            <a:off x="9716682" y="2833170"/>
            <a:ext cx="1608582" cy="2927839"/>
          </a:xfrm>
          <a:prstGeom prst="round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Arrow: Down 4">
            <a:extLst>
              <a:ext uri="{FF2B5EF4-FFF2-40B4-BE49-F238E27FC236}">
                <a16:creationId xmlns:a16="http://schemas.microsoft.com/office/drawing/2014/main" id="{460E0721-F8BD-2A4B-8FCE-023438A8919C}"/>
              </a:ext>
            </a:extLst>
          </p:cNvPr>
          <p:cNvSpPr/>
          <p:nvPr/>
        </p:nvSpPr>
        <p:spPr>
          <a:xfrm rot="5400000">
            <a:off x="11726065" y="3412574"/>
            <a:ext cx="282012" cy="402566"/>
          </a:xfrm>
          <a:prstGeom prst="down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Arrow: Down 11">
            <a:extLst>
              <a:ext uri="{FF2B5EF4-FFF2-40B4-BE49-F238E27FC236}">
                <a16:creationId xmlns:a16="http://schemas.microsoft.com/office/drawing/2014/main" id="{46288B25-F265-7964-9AA4-4DDE271DB4BD}"/>
              </a:ext>
            </a:extLst>
          </p:cNvPr>
          <p:cNvSpPr/>
          <p:nvPr/>
        </p:nvSpPr>
        <p:spPr>
          <a:xfrm>
            <a:off x="1428996" y="1542853"/>
            <a:ext cx="282012" cy="790019"/>
          </a:xfrm>
          <a:prstGeom prst="down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8">
            <a:hlinkClick r:id="" action="ppaction://media"/>
            <a:extLst>
              <a:ext uri="{FF2B5EF4-FFF2-40B4-BE49-F238E27FC236}">
                <a16:creationId xmlns:a16="http://schemas.microsoft.com/office/drawing/2014/main" id="{5CF90955-C3EE-B667-E3A5-D85B33F4A1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1395" y="1038225"/>
            <a:ext cx="609601" cy="609600"/>
          </a:xfrm>
          <a:prstGeom prst="rect">
            <a:avLst/>
          </a:prstGeom>
        </p:spPr>
      </p:pic>
    </p:spTree>
    <p:extLst>
      <p:ext uri="{BB962C8B-B14F-4D97-AF65-F5344CB8AC3E}">
        <p14:creationId xmlns:p14="http://schemas.microsoft.com/office/powerpoint/2010/main" val="771779444"/>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2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3A34A-FDFF-404F-8511-4E49F37EC1C0}"/>
              </a:ext>
            </a:extLst>
          </p:cNvPr>
          <p:cNvSpPr>
            <a:spLocks noGrp="1"/>
          </p:cNvSpPr>
          <p:nvPr>
            <p:ph type="title"/>
          </p:nvPr>
        </p:nvSpPr>
        <p:spPr>
          <a:xfrm>
            <a:off x="377072" y="1"/>
            <a:ext cx="11462994" cy="1159595"/>
          </a:xfrm>
        </p:spPr>
        <p:txBody>
          <a:bodyPr>
            <a:normAutofit/>
          </a:bodyPr>
          <a:lstStyle/>
          <a:p>
            <a:pPr algn="ctr"/>
            <a:r>
              <a:rPr lang="en-US" sz="5300" b="1" dirty="0">
                <a:latin typeface="Aptos Display" panose="020B0004020202020204" pitchFamily="34" charset="0"/>
              </a:rPr>
              <a:t>SEFA Contains 5 Worksheets</a:t>
            </a:r>
            <a:endParaRPr lang="en-US" sz="2400" dirty="0">
              <a:latin typeface="Aptos Display" panose="020B0004020202020204" pitchFamily="34" charset="0"/>
            </a:endParaRPr>
          </a:p>
        </p:txBody>
      </p:sp>
      <p:sp>
        <p:nvSpPr>
          <p:cNvPr id="11" name="Content Placeholder 10">
            <a:extLst>
              <a:ext uri="{FF2B5EF4-FFF2-40B4-BE49-F238E27FC236}">
                <a16:creationId xmlns:a16="http://schemas.microsoft.com/office/drawing/2014/main" id="{1C6AC55C-562C-C659-5987-4B88B348AC7E}"/>
              </a:ext>
            </a:extLst>
          </p:cNvPr>
          <p:cNvSpPr>
            <a:spLocks noGrp="1"/>
          </p:cNvSpPr>
          <p:nvPr>
            <p:ph idx="1"/>
          </p:nvPr>
        </p:nvSpPr>
        <p:spPr>
          <a:xfrm>
            <a:off x="377072" y="1327049"/>
            <a:ext cx="5874603" cy="5387116"/>
          </a:xfrm>
        </p:spPr>
        <p:txBody>
          <a:bodyPr anchor="ctr">
            <a:normAutofit/>
          </a:bodyPr>
          <a:lstStyle/>
          <a:p>
            <a:pPr marL="0" indent="0">
              <a:buNone/>
            </a:pPr>
            <a:endParaRPr lang="en-US" sz="1800" b="1" dirty="0">
              <a:latin typeface="+mj-lt"/>
            </a:endParaRPr>
          </a:p>
          <a:p>
            <a:pPr marL="0" indent="0">
              <a:buNone/>
            </a:pPr>
            <a:endParaRPr lang="en-US" sz="1800" b="1" dirty="0">
              <a:solidFill>
                <a:schemeClr val="tx1"/>
              </a:solidFill>
              <a:latin typeface="+mj-lt"/>
            </a:endParaRPr>
          </a:p>
          <a:p>
            <a:pPr marL="0" indent="0">
              <a:buNone/>
            </a:pPr>
            <a:r>
              <a:rPr lang="en-US" sz="1800" b="1" dirty="0">
                <a:latin typeface="+mj-lt"/>
              </a:rPr>
              <a:t>	</a:t>
            </a:r>
            <a:r>
              <a:rPr lang="en-US" sz="1800" b="1" dirty="0">
                <a:solidFill>
                  <a:schemeClr val="tx1"/>
                </a:solidFill>
                <a:latin typeface="+mj-lt"/>
              </a:rPr>
              <a:t>01 SEFA Certification Letter </a:t>
            </a:r>
          </a:p>
          <a:p>
            <a:pPr marL="0" indent="0">
              <a:buNone/>
            </a:pPr>
            <a:r>
              <a:rPr lang="en-US" sz="1800" b="1" dirty="0">
                <a:solidFill>
                  <a:schemeClr val="tx1"/>
                </a:solidFill>
                <a:latin typeface="+mj-lt"/>
              </a:rPr>
              <a:t>	02 SEFA Grants and Programs</a:t>
            </a:r>
          </a:p>
          <a:p>
            <a:pPr marL="0" indent="0">
              <a:buNone/>
            </a:pPr>
            <a:r>
              <a:rPr lang="en-US" sz="1800" b="1" dirty="0">
                <a:solidFill>
                  <a:schemeClr val="tx1"/>
                </a:solidFill>
                <a:latin typeface="+mj-lt"/>
              </a:rPr>
              <a:t>	03 SEFA Notes</a:t>
            </a:r>
          </a:p>
          <a:p>
            <a:pPr marL="0" indent="0">
              <a:buNone/>
            </a:pPr>
            <a:r>
              <a:rPr lang="en-US" sz="1800" b="1" dirty="0">
                <a:solidFill>
                  <a:schemeClr val="tx1"/>
                </a:solidFill>
                <a:latin typeface="+mj-lt"/>
              </a:rPr>
              <a:t>	04 SEFA Subrecipients</a:t>
            </a:r>
          </a:p>
          <a:p>
            <a:pPr marL="0" indent="0">
              <a:buNone/>
            </a:pPr>
            <a:r>
              <a:rPr lang="en-US" sz="1800" b="1" dirty="0">
                <a:solidFill>
                  <a:schemeClr val="tx1"/>
                </a:solidFill>
                <a:latin typeface="+mj-lt"/>
              </a:rPr>
              <a:t>	05 SEFA Certification Having Federal Awards</a:t>
            </a:r>
          </a:p>
        </p:txBody>
      </p:sp>
      <p:pic>
        <p:nvPicPr>
          <p:cNvPr id="3" name="#10">
            <a:hlinkClick r:id="" action="ppaction://media"/>
            <a:extLst>
              <a:ext uri="{FF2B5EF4-FFF2-40B4-BE49-F238E27FC236}">
                <a16:creationId xmlns:a16="http://schemas.microsoft.com/office/drawing/2014/main" id="{50436783-F3EB-5283-012B-DD9B49949F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41827" y="717449"/>
            <a:ext cx="609600" cy="609600"/>
          </a:xfrm>
          <a:prstGeom prst="rect">
            <a:avLst/>
          </a:prstGeom>
        </p:spPr>
      </p:pic>
      <p:pic>
        <p:nvPicPr>
          <p:cNvPr id="7" name="Picture 6" descr="Graphical user interface, text&#10;&#10;AI-generated content may be incorrect.">
            <a:extLst>
              <a:ext uri="{FF2B5EF4-FFF2-40B4-BE49-F238E27FC236}">
                <a16:creationId xmlns:a16="http://schemas.microsoft.com/office/drawing/2014/main" id="{D618E98F-4324-2252-3956-D8DFABB67D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5559" y="1327049"/>
            <a:ext cx="3785786" cy="5387116"/>
          </a:xfrm>
          <a:prstGeom prst="rect">
            <a:avLst/>
          </a:prstGeom>
        </p:spPr>
      </p:pic>
    </p:spTree>
    <p:extLst>
      <p:ext uri="{BB962C8B-B14F-4D97-AF65-F5344CB8AC3E}">
        <p14:creationId xmlns:p14="http://schemas.microsoft.com/office/powerpoint/2010/main" val="653227768"/>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E3A34A-FDFF-404F-8511-4E49F37EC1C0}"/>
              </a:ext>
            </a:extLst>
          </p:cNvPr>
          <p:cNvSpPr>
            <a:spLocks noGrp="1"/>
          </p:cNvSpPr>
          <p:nvPr>
            <p:ph type="title"/>
          </p:nvPr>
        </p:nvSpPr>
        <p:spPr>
          <a:xfrm>
            <a:off x="377072" y="1"/>
            <a:ext cx="11462994" cy="1165608"/>
          </a:xfrm>
        </p:spPr>
        <p:txBody>
          <a:bodyPr>
            <a:normAutofit/>
          </a:bodyPr>
          <a:lstStyle/>
          <a:p>
            <a:pPr algn="ctr"/>
            <a:r>
              <a:rPr lang="en-US" sz="5300" b="1" dirty="0"/>
              <a:t>01 SEFA - Certification Letter</a:t>
            </a:r>
            <a:endParaRPr lang="en-US" sz="2400" dirty="0"/>
          </a:p>
        </p:txBody>
      </p:sp>
      <p:pic>
        <p:nvPicPr>
          <p:cNvPr id="4" name="#10">
            <a:hlinkClick r:id="" action="ppaction://media"/>
            <a:extLst>
              <a:ext uri="{FF2B5EF4-FFF2-40B4-BE49-F238E27FC236}">
                <a16:creationId xmlns:a16="http://schemas.microsoft.com/office/drawing/2014/main" id="{70FBA8FA-D23C-5AC2-D01F-3610383AD0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538622" y="771525"/>
            <a:ext cx="406400" cy="406400"/>
          </a:xfrm>
          <a:prstGeom prst="rect">
            <a:avLst/>
          </a:prstGeom>
        </p:spPr>
      </p:pic>
      <p:pic>
        <p:nvPicPr>
          <p:cNvPr id="8" name="Picture 7" descr="Table&#10;&#10;AI-generated content may be incorrect.">
            <a:extLst>
              <a:ext uri="{FF2B5EF4-FFF2-40B4-BE49-F238E27FC236}">
                <a16:creationId xmlns:a16="http://schemas.microsoft.com/office/drawing/2014/main" id="{83446C89-5F14-0DC5-9F17-FD54AC99668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69025" y="1510679"/>
            <a:ext cx="8193120" cy="4540632"/>
          </a:xfrm>
          <a:prstGeom prst="rect">
            <a:avLst/>
          </a:prstGeom>
        </p:spPr>
      </p:pic>
    </p:spTree>
    <p:extLst>
      <p:ext uri="{BB962C8B-B14F-4D97-AF65-F5344CB8AC3E}">
        <p14:creationId xmlns:p14="http://schemas.microsoft.com/office/powerpoint/2010/main" val="3851508204"/>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4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B6AF92C-46B0-C6F7-84E9-77661FC914F7}"/>
              </a:ext>
            </a:extLst>
          </p:cNvPr>
          <p:cNvSpPr/>
          <p:nvPr/>
        </p:nvSpPr>
        <p:spPr>
          <a:xfrm>
            <a:off x="120131" y="2667823"/>
            <a:ext cx="5898884" cy="31530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QUESTION #1 – NO federal awards received</a:t>
            </a:r>
          </a:p>
        </p:txBody>
      </p:sp>
      <p:sp>
        <p:nvSpPr>
          <p:cNvPr id="20" name="Rectangle 19">
            <a:extLst>
              <a:ext uri="{FF2B5EF4-FFF2-40B4-BE49-F238E27FC236}">
                <a16:creationId xmlns:a16="http://schemas.microsoft.com/office/drawing/2014/main" id="{685D98DE-0178-954E-BBAC-19B288C47E5C}"/>
              </a:ext>
            </a:extLst>
          </p:cNvPr>
          <p:cNvSpPr/>
          <p:nvPr/>
        </p:nvSpPr>
        <p:spPr>
          <a:xfrm>
            <a:off x="6190174" y="2667823"/>
            <a:ext cx="5881695" cy="315309"/>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QUESTION #2 – YES, federal awards received</a:t>
            </a:r>
          </a:p>
        </p:txBody>
      </p:sp>
      <p:sp>
        <p:nvSpPr>
          <p:cNvPr id="5" name="TextBox 4">
            <a:extLst>
              <a:ext uri="{FF2B5EF4-FFF2-40B4-BE49-F238E27FC236}">
                <a16:creationId xmlns:a16="http://schemas.microsoft.com/office/drawing/2014/main" id="{86EAA705-D38B-41C3-E3C6-07CC6C17D270}"/>
              </a:ext>
            </a:extLst>
          </p:cNvPr>
          <p:cNvSpPr txBox="1"/>
          <p:nvPr/>
        </p:nvSpPr>
        <p:spPr>
          <a:xfrm>
            <a:off x="198408" y="10167"/>
            <a:ext cx="11766429" cy="1723549"/>
          </a:xfrm>
          <a:prstGeom prst="rect">
            <a:avLst/>
          </a:prstGeom>
          <a:noFill/>
        </p:spPr>
        <p:txBody>
          <a:bodyPr wrap="square">
            <a:spAutoFit/>
          </a:bodyPr>
          <a:lstStyle/>
          <a:p>
            <a:pPr algn="ctr"/>
            <a:r>
              <a:rPr lang="en-US" sz="5300" b="1" dirty="0">
                <a:latin typeface="Aptos Display" panose="020B0004020202020204" pitchFamily="34" charset="0"/>
              </a:rPr>
              <a:t>01 SEFA Certification Letter</a:t>
            </a:r>
          </a:p>
          <a:p>
            <a:pPr algn="ctr"/>
            <a:r>
              <a:rPr lang="en-US" sz="5300" b="1" dirty="0">
                <a:latin typeface="Aptos Display" panose="020B0004020202020204" pitchFamily="34" charset="0"/>
              </a:rPr>
              <a:t>Question 1 and 2 – How to answer</a:t>
            </a:r>
            <a:endParaRPr lang="en-US" dirty="0">
              <a:latin typeface="Aptos Display" panose="020B0004020202020204" pitchFamily="34" charset="0"/>
            </a:endParaRPr>
          </a:p>
        </p:txBody>
      </p:sp>
      <p:pic>
        <p:nvPicPr>
          <p:cNvPr id="4" name="Picture 3" descr="Text, table&#10;&#10;AI-generated content may be incorrect.">
            <a:extLst>
              <a:ext uri="{FF2B5EF4-FFF2-40B4-BE49-F238E27FC236}">
                <a16:creationId xmlns:a16="http://schemas.microsoft.com/office/drawing/2014/main" id="{1B368018-9B65-5048-3AB1-059AEAD4F35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131" y="3177155"/>
            <a:ext cx="5908231" cy="3267188"/>
          </a:xfrm>
          <a:prstGeom prst="rect">
            <a:avLst/>
          </a:prstGeom>
        </p:spPr>
      </p:pic>
      <p:pic>
        <p:nvPicPr>
          <p:cNvPr id="7" name="Picture 6" descr="Text, table&#10;&#10;AI-generated content may be incorrect.">
            <a:extLst>
              <a:ext uri="{FF2B5EF4-FFF2-40B4-BE49-F238E27FC236}">
                <a16:creationId xmlns:a16="http://schemas.microsoft.com/office/drawing/2014/main" id="{59E4E517-EAC3-A549-7920-A74AB841A6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87283" y="3197196"/>
            <a:ext cx="5908231" cy="3251132"/>
          </a:xfrm>
          <a:prstGeom prst="rect">
            <a:avLst/>
          </a:prstGeom>
        </p:spPr>
      </p:pic>
      <p:pic>
        <p:nvPicPr>
          <p:cNvPr id="8" name="How to answer Q 1 and Q 2">
            <a:hlinkClick r:id="" action="ppaction://media"/>
            <a:extLst>
              <a:ext uri="{FF2B5EF4-FFF2-40B4-BE49-F238E27FC236}">
                <a16:creationId xmlns:a16="http://schemas.microsoft.com/office/drawing/2014/main" id="{1FA5F3F2-7DD9-E9C1-E538-D04FD71023F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441450" y="668338"/>
            <a:ext cx="609600" cy="609600"/>
          </a:xfrm>
          <a:prstGeom prst="rect">
            <a:avLst/>
          </a:prstGeom>
        </p:spPr>
      </p:pic>
    </p:spTree>
    <p:extLst>
      <p:ext uri="{BB962C8B-B14F-4D97-AF65-F5344CB8AC3E}">
        <p14:creationId xmlns:p14="http://schemas.microsoft.com/office/powerpoint/2010/main" val="1533912018"/>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8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568526F-7487-6BE4-7F8F-074E044EB096}"/>
              </a:ext>
            </a:extLst>
          </p:cNvPr>
          <p:cNvSpPr txBox="1"/>
          <p:nvPr/>
        </p:nvSpPr>
        <p:spPr>
          <a:xfrm>
            <a:off x="1" y="112946"/>
            <a:ext cx="12192000" cy="907941"/>
          </a:xfrm>
          <a:prstGeom prst="rect">
            <a:avLst/>
          </a:prstGeom>
          <a:noFill/>
        </p:spPr>
        <p:txBody>
          <a:bodyPr wrap="square">
            <a:spAutoFit/>
          </a:bodyPr>
          <a:lstStyle/>
          <a:p>
            <a:pPr algn="ctr"/>
            <a:r>
              <a:rPr lang="en-US" sz="5300" b="1" dirty="0">
                <a:latin typeface="Aptos Display" panose="020B0004020202020204" pitchFamily="34" charset="0"/>
              </a:rPr>
              <a:t>01 SEFA – Submit for Approval</a:t>
            </a:r>
            <a:endParaRPr lang="en-US" sz="5400" dirty="0">
              <a:latin typeface="Aptos Display" panose="020B0004020202020204" pitchFamily="34" charset="0"/>
            </a:endParaRPr>
          </a:p>
        </p:txBody>
      </p:sp>
      <p:pic>
        <p:nvPicPr>
          <p:cNvPr id="7" name="Picture 6">
            <a:extLst>
              <a:ext uri="{FF2B5EF4-FFF2-40B4-BE49-F238E27FC236}">
                <a16:creationId xmlns:a16="http://schemas.microsoft.com/office/drawing/2014/main" id="{5ACF54C3-A504-8B15-2CFF-A98DF9274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018" y="1891271"/>
            <a:ext cx="11028218" cy="4853783"/>
          </a:xfrm>
          <a:prstGeom prst="rect">
            <a:avLst/>
          </a:prstGeom>
        </p:spPr>
      </p:pic>
      <p:pic>
        <p:nvPicPr>
          <p:cNvPr id="8" name="Picture 7">
            <a:extLst>
              <a:ext uri="{FF2B5EF4-FFF2-40B4-BE49-F238E27FC236}">
                <a16:creationId xmlns:a16="http://schemas.microsoft.com/office/drawing/2014/main" id="{3938C727-97A8-E476-9C72-8649DAAB766B}"/>
              </a:ext>
            </a:extLst>
          </p:cNvPr>
          <p:cNvPicPr>
            <a:picLocks noChangeAspect="1"/>
          </p:cNvPicPr>
          <p:nvPr/>
        </p:nvPicPr>
        <p:blipFill>
          <a:blip r:embed="rId5"/>
          <a:stretch>
            <a:fillRect/>
          </a:stretch>
        </p:blipFill>
        <p:spPr>
          <a:xfrm rot="18933476">
            <a:off x="9554327" y="5712956"/>
            <a:ext cx="341406" cy="816935"/>
          </a:xfrm>
          <a:prstGeom prst="rect">
            <a:avLst/>
          </a:prstGeom>
        </p:spPr>
      </p:pic>
      <p:pic>
        <p:nvPicPr>
          <p:cNvPr id="2" name="#12">
            <a:hlinkClick r:id="" action="ppaction://media"/>
            <a:extLst>
              <a:ext uri="{FF2B5EF4-FFF2-40B4-BE49-F238E27FC236}">
                <a16:creationId xmlns:a16="http://schemas.microsoft.com/office/drawing/2014/main" id="{3DAAC6F4-B650-3BFB-DCAF-EC6244CB027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5458" y="927722"/>
            <a:ext cx="609601" cy="609600"/>
          </a:xfrm>
          <a:prstGeom prst="rect">
            <a:avLst/>
          </a:prstGeom>
        </p:spPr>
      </p:pic>
      <p:pic>
        <p:nvPicPr>
          <p:cNvPr id="4" name="Picture 3">
            <a:extLst>
              <a:ext uri="{FF2B5EF4-FFF2-40B4-BE49-F238E27FC236}">
                <a16:creationId xmlns:a16="http://schemas.microsoft.com/office/drawing/2014/main" id="{3D572A4C-707B-5472-5FC9-4AFD411E9D06}"/>
              </a:ext>
            </a:extLst>
          </p:cNvPr>
          <p:cNvPicPr>
            <a:picLocks noChangeAspect="1"/>
          </p:cNvPicPr>
          <p:nvPr/>
        </p:nvPicPr>
        <p:blipFill>
          <a:blip r:embed="rId7"/>
          <a:stretch>
            <a:fillRect/>
          </a:stretch>
        </p:blipFill>
        <p:spPr>
          <a:xfrm>
            <a:off x="3294729" y="2301498"/>
            <a:ext cx="4531915" cy="2750950"/>
          </a:xfrm>
          <a:prstGeom prst="rect">
            <a:avLst/>
          </a:prstGeom>
        </p:spPr>
      </p:pic>
    </p:spTree>
    <p:extLst>
      <p:ext uri="{BB962C8B-B14F-4D97-AF65-F5344CB8AC3E}">
        <p14:creationId xmlns:p14="http://schemas.microsoft.com/office/powerpoint/2010/main" val="379064766"/>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FDC7C0-723E-A8AB-F1CF-5E3D72EABBA8}"/>
              </a:ext>
            </a:extLst>
          </p:cNvPr>
          <p:cNvSpPr/>
          <p:nvPr/>
        </p:nvSpPr>
        <p:spPr>
          <a:xfrm>
            <a:off x="8046365" y="2951335"/>
            <a:ext cx="3950237" cy="1856367"/>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noFill/>
            </a:endParaRPr>
          </a:p>
        </p:txBody>
      </p:sp>
      <p:sp>
        <p:nvSpPr>
          <p:cNvPr id="7" name="Rectangle 6">
            <a:extLst>
              <a:ext uri="{FF2B5EF4-FFF2-40B4-BE49-F238E27FC236}">
                <a16:creationId xmlns:a16="http://schemas.microsoft.com/office/drawing/2014/main" id="{8B5966B7-7853-57FF-CC57-B5EAE5118A3D}"/>
              </a:ext>
            </a:extLst>
          </p:cNvPr>
          <p:cNvSpPr/>
          <p:nvPr/>
        </p:nvSpPr>
        <p:spPr>
          <a:xfrm>
            <a:off x="193294" y="2872732"/>
            <a:ext cx="3499475" cy="1856367"/>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noFill/>
            </a:endParaRPr>
          </a:p>
        </p:txBody>
      </p:sp>
      <p:sp>
        <p:nvSpPr>
          <p:cNvPr id="2" name="New shape"/>
          <p:cNvSpPr/>
          <p:nvPr/>
        </p:nvSpPr>
        <p:spPr>
          <a:xfrm>
            <a:off x="114300" y="8480"/>
            <a:ext cx="11884406" cy="813326"/>
          </a:xfrm>
          <a:prstGeom prst="rect">
            <a:avLst/>
          </a:prstGeom>
          <a:noFill/>
          <a:ln w="38100">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274320" tIns="163068" rIns="274320" bIns="182880" rtlCol="0" anchor="t"/>
          <a:lstStyle>
            <a:defPPr/>
          </a:lstStyle>
          <a:p>
            <a:pPr algn="ctr">
              <a:lnSpc>
                <a:spcPct val="90000"/>
              </a:lnSpc>
              <a:spcBef>
                <a:spcPct val="0"/>
              </a:spcBef>
              <a:spcAft>
                <a:spcPct val="0"/>
              </a:spcAft>
            </a:pPr>
            <a:r>
              <a:rPr kumimoji="0" lang="en-US" sz="4000" b="1" i="0" u="none" strike="noStrike" kern="1200" cap="all" spc="0" normalizeH="0" baseline="0" noProof="0" dirty="0">
                <a:ln w="3175" cmpd="sng">
                  <a:noFill/>
                </a:ln>
                <a:solidFill>
                  <a:schemeClr val="tx1"/>
                </a:solidFill>
                <a:effectLst/>
                <a:uLnTx/>
                <a:uFillTx/>
                <a:latin typeface="Aptos Display" panose="020B0004020202020204" pitchFamily="34" charset="0"/>
                <a:ea typeface="+mj-ea"/>
                <a:cs typeface="+mj-cs"/>
              </a:rPr>
              <a:t>FY 2025 Financial Reporting Branch staff</a:t>
            </a:r>
            <a:endParaRPr lang="en-US" sz="4000" b="1" dirty="0">
              <a:solidFill>
                <a:schemeClr val="tx1"/>
              </a:solidFill>
              <a:latin typeface="Aptos Display" panose="020B0004020202020204" pitchFamily="34" charset="0"/>
              <a:ea typeface="Gill Sans MT"/>
            </a:endParaRPr>
          </a:p>
        </p:txBody>
      </p:sp>
      <p:sp>
        <p:nvSpPr>
          <p:cNvPr id="5" name="New shape"/>
          <p:cNvSpPr/>
          <p:nvPr/>
        </p:nvSpPr>
        <p:spPr>
          <a:xfrm>
            <a:off x="4244848" y="1065403"/>
            <a:ext cx="1234440" cy="1645920"/>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dirty="0"/>
          </a:p>
        </p:txBody>
      </p:sp>
      <p:pic>
        <p:nvPicPr>
          <p:cNvPr id="12" name="New picture"/>
          <p:cNvPicPr/>
          <p:nvPr/>
        </p:nvPicPr>
        <p:blipFill>
          <a:blip r:embed="rId5"/>
          <a:stretch>
            <a:fillRect/>
          </a:stretch>
        </p:blipFill>
        <p:spPr>
          <a:xfrm>
            <a:off x="4351274" y="4840260"/>
            <a:ext cx="1234440" cy="1645920"/>
          </a:xfrm>
          <a:prstGeom prst="rect">
            <a:avLst/>
          </a:prstGeom>
        </p:spPr>
      </p:pic>
      <p:pic>
        <p:nvPicPr>
          <p:cNvPr id="14" name="New picture"/>
          <p:cNvPicPr/>
          <p:nvPr/>
        </p:nvPicPr>
        <p:blipFill>
          <a:blip r:embed="rId6"/>
          <a:stretch>
            <a:fillRect/>
          </a:stretch>
        </p:blipFill>
        <p:spPr>
          <a:xfrm>
            <a:off x="8067066" y="4893012"/>
            <a:ext cx="1474113" cy="1645920"/>
          </a:xfrm>
          <a:prstGeom prst="rect">
            <a:avLst/>
          </a:prstGeom>
        </p:spPr>
      </p:pic>
      <p:pic>
        <p:nvPicPr>
          <p:cNvPr id="16" name="New picture"/>
          <p:cNvPicPr/>
          <p:nvPr/>
        </p:nvPicPr>
        <p:blipFill rotWithShape="1">
          <a:blip r:embed="rId7"/>
          <a:srcRect l="21019" t="10467" r="11892" b="15426"/>
          <a:stretch/>
        </p:blipFill>
        <p:spPr>
          <a:xfrm>
            <a:off x="193294" y="4784059"/>
            <a:ext cx="1275590" cy="1702121"/>
          </a:xfrm>
          <a:prstGeom prst="rect">
            <a:avLst/>
          </a:prstGeom>
        </p:spPr>
      </p:pic>
      <p:sp>
        <p:nvSpPr>
          <p:cNvPr id="17" name="New shape"/>
          <p:cNvSpPr/>
          <p:nvPr/>
        </p:nvSpPr>
        <p:spPr>
          <a:xfrm>
            <a:off x="10399776" y="6337935"/>
            <a:ext cx="1598930" cy="402336"/>
          </a:xfrm>
          <a:prstGeom prst="rect">
            <a:avLst/>
          </a:prstGeom>
          <a:noFill/>
          <a:ln w="9525">
            <a:noFill/>
            <a:prstDash val="solid"/>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dirty="0"/>
          </a:p>
        </p:txBody>
      </p:sp>
      <p:pic>
        <p:nvPicPr>
          <p:cNvPr id="18" name="New picture"/>
          <p:cNvPicPr/>
          <p:nvPr/>
        </p:nvPicPr>
        <p:blipFill>
          <a:blip r:embed="rId8"/>
          <a:stretch>
            <a:fillRect/>
          </a:stretch>
        </p:blipFill>
        <p:spPr>
          <a:xfrm>
            <a:off x="10399776" y="6337935"/>
            <a:ext cx="1598930" cy="402336"/>
          </a:xfrm>
          <a:prstGeom prst="rect">
            <a:avLst/>
          </a:prstGeom>
        </p:spPr>
      </p:pic>
      <p:sp>
        <p:nvSpPr>
          <p:cNvPr id="21" name="New shape"/>
          <p:cNvSpPr/>
          <p:nvPr/>
        </p:nvSpPr>
        <p:spPr>
          <a:xfrm>
            <a:off x="1601341" y="5080544"/>
            <a:ext cx="2769362" cy="140563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l" defTabSz="457200">
              <a:lnSpc>
                <a:spcPct val="100000"/>
              </a:lnSpc>
              <a:spcBef>
                <a:spcPct val="0"/>
              </a:spcBef>
              <a:spcAft>
                <a:spcPct val="0"/>
              </a:spcAft>
            </a:pPr>
            <a:r>
              <a:rPr sz="1700" dirty="0">
                <a:solidFill>
                  <a:schemeClr val="tx1"/>
                </a:solidFill>
                <a:latin typeface="Gill Sans MT"/>
                <a:ea typeface="Gill Sans MT"/>
              </a:rPr>
              <a:t>DeeDee McCrosky</a:t>
            </a:r>
          </a:p>
          <a:p>
            <a:pPr algn="l" defTabSz="457200">
              <a:lnSpc>
                <a:spcPct val="100000"/>
              </a:lnSpc>
              <a:spcBef>
                <a:spcPct val="0"/>
              </a:spcBef>
              <a:spcAft>
                <a:spcPct val="0"/>
              </a:spcAft>
            </a:pPr>
            <a:r>
              <a:rPr sz="1700" dirty="0">
                <a:solidFill>
                  <a:schemeClr val="tx1"/>
                </a:solidFill>
                <a:latin typeface="Gill Sans MT"/>
                <a:ea typeface="Gill Sans MT"/>
              </a:rPr>
              <a:t>Contractor</a:t>
            </a:r>
          </a:p>
          <a:p>
            <a:pPr algn="l" defTabSz="457200">
              <a:lnSpc>
                <a:spcPct val="100000"/>
              </a:lnSpc>
              <a:spcBef>
                <a:spcPct val="0"/>
              </a:spcBef>
              <a:spcAft>
                <a:spcPct val="0"/>
              </a:spcAft>
            </a:pPr>
            <a:r>
              <a:rPr sz="1700" u="sng" dirty="0">
                <a:solidFill>
                  <a:schemeClr val="tx2">
                    <a:lumMod val="75000"/>
                    <a:lumOff val="25000"/>
                  </a:schemeClr>
                </a:solidFill>
                <a:latin typeface="Gill Sans MT"/>
                <a:ea typeface="Gill Sans MT"/>
                <a:hlinkClick r:id="rId9">
                  <a:extLst>
                    <a:ext uri="{A12FA001-AC4F-418D-AE19-62706E023703}">
                      <ahyp:hlinkClr xmlns:ahyp="http://schemas.microsoft.com/office/drawing/2018/hyperlinkcolor" val="tx"/>
                    </a:ext>
                  </a:extLst>
                </a:hlinkClick>
              </a:rPr>
              <a:t>DeeDee.McCrosky@ky.gov</a:t>
            </a:r>
          </a:p>
          <a:p>
            <a:pPr algn="l" defTabSz="457200">
              <a:lnSpc>
                <a:spcPct val="100000"/>
              </a:lnSpc>
              <a:spcBef>
                <a:spcPct val="0"/>
              </a:spcBef>
              <a:spcAft>
                <a:spcPct val="0"/>
              </a:spcAft>
            </a:pPr>
            <a:r>
              <a:rPr sz="1700" dirty="0">
                <a:solidFill>
                  <a:schemeClr val="tx1"/>
                </a:solidFill>
                <a:latin typeface="Gill Sans MT"/>
                <a:ea typeface="Gill Sans MT"/>
              </a:rPr>
              <a:t>502-564-7752</a:t>
            </a:r>
          </a:p>
        </p:txBody>
      </p:sp>
      <p:sp>
        <p:nvSpPr>
          <p:cNvPr id="22" name="New shape"/>
          <p:cNvSpPr/>
          <p:nvPr/>
        </p:nvSpPr>
        <p:spPr>
          <a:xfrm>
            <a:off x="9627013" y="5154552"/>
            <a:ext cx="1959483" cy="1277874"/>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l" defTabSz="457200">
              <a:lnSpc>
                <a:spcPct val="100000"/>
              </a:lnSpc>
              <a:spcBef>
                <a:spcPct val="0"/>
              </a:spcBef>
              <a:spcAft>
                <a:spcPct val="0"/>
              </a:spcAft>
            </a:pPr>
            <a:r>
              <a:rPr sz="1700" dirty="0">
                <a:solidFill>
                  <a:schemeClr val="tx1"/>
                </a:solidFill>
                <a:latin typeface="Gill Sans MT"/>
                <a:ea typeface="Gill Sans MT"/>
              </a:rPr>
              <a:t>Phil Nally</a:t>
            </a:r>
          </a:p>
          <a:p>
            <a:pPr algn="l" defTabSz="457200">
              <a:lnSpc>
                <a:spcPct val="100000"/>
              </a:lnSpc>
              <a:spcBef>
                <a:spcPct val="0"/>
              </a:spcBef>
              <a:spcAft>
                <a:spcPct val="0"/>
              </a:spcAft>
            </a:pPr>
            <a:r>
              <a:rPr sz="1700" dirty="0">
                <a:solidFill>
                  <a:schemeClr val="tx1"/>
                </a:solidFill>
                <a:latin typeface="Gill Sans MT"/>
                <a:ea typeface="Gill Sans MT"/>
              </a:rPr>
              <a:t>Contractor</a:t>
            </a:r>
          </a:p>
          <a:p>
            <a:pPr algn="l" defTabSz="457200">
              <a:lnSpc>
                <a:spcPct val="100000"/>
              </a:lnSpc>
              <a:spcBef>
                <a:spcPct val="0"/>
              </a:spcBef>
              <a:spcAft>
                <a:spcPct val="0"/>
              </a:spcAft>
            </a:pPr>
            <a:r>
              <a:rPr sz="1700" u="sng" dirty="0">
                <a:solidFill>
                  <a:schemeClr val="tx2">
                    <a:lumMod val="75000"/>
                    <a:lumOff val="25000"/>
                  </a:schemeClr>
                </a:solidFill>
                <a:latin typeface="Gill Sans MT"/>
                <a:ea typeface="Gill Sans MT"/>
                <a:hlinkClick r:id="rId10">
                  <a:extLst>
                    <a:ext uri="{A12FA001-AC4F-418D-AE19-62706E023703}">
                      <ahyp:hlinkClr xmlns:ahyp="http://schemas.microsoft.com/office/drawing/2018/hyperlinkcolor" val="tx"/>
                    </a:ext>
                  </a:extLst>
                </a:hlinkClick>
              </a:rPr>
              <a:t>Phil.Nally@ky.gov</a:t>
            </a:r>
          </a:p>
          <a:p>
            <a:pPr algn="l" defTabSz="457200">
              <a:lnSpc>
                <a:spcPct val="100000"/>
              </a:lnSpc>
              <a:spcBef>
                <a:spcPct val="0"/>
              </a:spcBef>
              <a:spcAft>
                <a:spcPct val="0"/>
              </a:spcAft>
            </a:pPr>
            <a:r>
              <a:rPr sz="1700" dirty="0">
                <a:solidFill>
                  <a:schemeClr val="tx1"/>
                </a:solidFill>
                <a:latin typeface="Gill Sans MT"/>
                <a:ea typeface="Gill Sans MT"/>
              </a:rPr>
              <a:t>502-564-2994</a:t>
            </a:r>
          </a:p>
        </p:txBody>
      </p:sp>
      <p:sp>
        <p:nvSpPr>
          <p:cNvPr id="23" name="New shape"/>
          <p:cNvSpPr/>
          <p:nvPr/>
        </p:nvSpPr>
        <p:spPr>
          <a:xfrm>
            <a:off x="1658420" y="3133044"/>
            <a:ext cx="2147062" cy="140563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l" defTabSz="457200">
              <a:lnSpc>
                <a:spcPct val="100000"/>
              </a:lnSpc>
              <a:spcBef>
                <a:spcPct val="0"/>
              </a:spcBef>
              <a:spcAft>
                <a:spcPct val="0"/>
              </a:spcAft>
            </a:pPr>
            <a:r>
              <a:rPr sz="1700" dirty="0">
                <a:solidFill>
                  <a:schemeClr val="bg1"/>
                </a:solidFill>
                <a:latin typeface="Gill Sans MT"/>
                <a:ea typeface="Gill Sans MT"/>
              </a:rPr>
              <a:t>Gina Shall</a:t>
            </a:r>
          </a:p>
          <a:p>
            <a:pPr algn="l" defTabSz="457200">
              <a:lnSpc>
                <a:spcPct val="100000"/>
              </a:lnSpc>
              <a:spcBef>
                <a:spcPct val="0"/>
              </a:spcBef>
              <a:spcAft>
                <a:spcPct val="0"/>
              </a:spcAft>
            </a:pPr>
            <a:r>
              <a:rPr sz="1700" dirty="0">
                <a:solidFill>
                  <a:schemeClr val="bg1"/>
                </a:solidFill>
                <a:latin typeface="Gill Sans MT"/>
                <a:ea typeface="Gill Sans MT"/>
              </a:rPr>
              <a:t>Auditor IV</a:t>
            </a:r>
          </a:p>
          <a:p>
            <a:pPr algn="l" defTabSz="457200">
              <a:lnSpc>
                <a:spcPct val="100000"/>
              </a:lnSpc>
              <a:spcBef>
                <a:spcPct val="0"/>
              </a:spcBef>
              <a:spcAft>
                <a:spcPct val="0"/>
              </a:spcAft>
            </a:pPr>
            <a:r>
              <a:rPr sz="1700" u="sng" dirty="0">
                <a:solidFill>
                  <a:schemeClr val="bg1"/>
                </a:solidFill>
                <a:latin typeface="Gill Sans MT"/>
                <a:ea typeface="Gill Sans MT"/>
                <a:hlinkClick r:id="rId11">
                  <a:extLst>
                    <a:ext uri="{A12FA001-AC4F-418D-AE19-62706E023703}">
                      <ahyp:hlinkClr xmlns:ahyp="http://schemas.microsoft.com/office/drawing/2018/hyperlinkcolor" val="tx"/>
                    </a:ext>
                  </a:extLst>
                </a:hlinkClick>
              </a:rPr>
              <a:t>GinaC.Shall@ky.gov</a:t>
            </a:r>
          </a:p>
          <a:p>
            <a:pPr algn="l" defTabSz="457200">
              <a:lnSpc>
                <a:spcPct val="100000"/>
              </a:lnSpc>
              <a:spcBef>
                <a:spcPct val="0"/>
              </a:spcBef>
              <a:spcAft>
                <a:spcPct val="0"/>
              </a:spcAft>
            </a:pPr>
            <a:r>
              <a:rPr sz="1700" dirty="0">
                <a:solidFill>
                  <a:schemeClr val="bg1"/>
                </a:solidFill>
                <a:latin typeface="Gill Sans MT"/>
                <a:ea typeface="Gill Sans MT"/>
              </a:rPr>
              <a:t>502-564-7229</a:t>
            </a:r>
          </a:p>
        </p:txBody>
      </p:sp>
      <p:sp>
        <p:nvSpPr>
          <p:cNvPr id="26" name="New shape"/>
          <p:cNvSpPr/>
          <p:nvPr/>
        </p:nvSpPr>
        <p:spPr>
          <a:xfrm>
            <a:off x="5585714" y="5015289"/>
            <a:ext cx="2147062" cy="140563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l" defTabSz="457200">
              <a:lnSpc>
                <a:spcPct val="100000"/>
              </a:lnSpc>
              <a:spcBef>
                <a:spcPct val="0"/>
              </a:spcBef>
              <a:spcAft>
                <a:spcPct val="0"/>
              </a:spcAft>
            </a:pPr>
            <a:r>
              <a:rPr sz="1700" dirty="0">
                <a:solidFill>
                  <a:schemeClr val="tx1"/>
                </a:solidFill>
                <a:latin typeface="Gill Sans MT"/>
                <a:ea typeface="Gill Sans MT"/>
              </a:rPr>
              <a:t>Jackie Green</a:t>
            </a:r>
          </a:p>
          <a:p>
            <a:pPr algn="l" defTabSz="457200">
              <a:lnSpc>
                <a:spcPct val="100000"/>
              </a:lnSpc>
              <a:spcBef>
                <a:spcPct val="0"/>
              </a:spcBef>
              <a:spcAft>
                <a:spcPct val="0"/>
              </a:spcAft>
            </a:pPr>
            <a:r>
              <a:rPr sz="1700" dirty="0">
                <a:solidFill>
                  <a:schemeClr val="tx1"/>
                </a:solidFill>
                <a:latin typeface="Gill Sans MT"/>
                <a:ea typeface="Gill Sans MT"/>
              </a:rPr>
              <a:t>Contractor</a:t>
            </a:r>
          </a:p>
          <a:p>
            <a:pPr algn="l" defTabSz="457200">
              <a:lnSpc>
                <a:spcPct val="100000"/>
              </a:lnSpc>
              <a:spcBef>
                <a:spcPct val="0"/>
              </a:spcBef>
              <a:spcAft>
                <a:spcPct val="0"/>
              </a:spcAft>
            </a:pPr>
            <a:r>
              <a:rPr sz="1700" u="sng" dirty="0">
                <a:solidFill>
                  <a:schemeClr val="tx2">
                    <a:lumMod val="75000"/>
                    <a:lumOff val="25000"/>
                  </a:schemeClr>
                </a:solidFill>
                <a:latin typeface="Gill Sans MT"/>
                <a:ea typeface="Gill Sans MT"/>
                <a:hlinkClick r:id="rId12">
                  <a:extLst>
                    <a:ext uri="{A12FA001-AC4F-418D-AE19-62706E023703}">
                      <ahyp:hlinkClr xmlns:ahyp="http://schemas.microsoft.com/office/drawing/2018/hyperlinkcolor" val="tx"/>
                    </a:ext>
                  </a:extLst>
                </a:hlinkClick>
              </a:rPr>
              <a:t>Jackie.Green@ky.gov</a:t>
            </a:r>
          </a:p>
          <a:p>
            <a:pPr algn="l" defTabSz="457200">
              <a:lnSpc>
                <a:spcPct val="100000"/>
              </a:lnSpc>
              <a:spcBef>
                <a:spcPct val="0"/>
              </a:spcBef>
              <a:spcAft>
                <a:spcPct val="0"/>
              </a:spcAft>
            </a:pPr>
            <a:r>
              <a:rPr sz="1700" dirty="0">
                <a:solidFill>
                  <a:schemeClr val="tx1"/>
                </a:solidFill>
                <a:latin typeface="Gill Sans MT"/>
                <a:ea typeface="Gill Sans MT"/>
              </a:rPr>
              <a:t>502-564-8790</a:t>
            </a:r>
          </a:p>
        </p:txBody>
      </p:sp>
      <p:sp>
        <p:nvSpPr>
          <p:cNvPr id="28" name="New shape"/>
          <p:cNvSpPr/>
          <p:nvPr/>
        </p:nvSpPr>
        <p:spPr>
          <a:xfrm>
            <a:off x="328930" y="3081274"/>
            <a:ext cx="1238250" cy="164782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dirty="0"/>
          </a:p>
        </p:txBody>
      </p:sp>
      <p:sp>
        <p:nvSpPr>
          <p:cNvPr id="30" name="New shape"/>
          <p:cNvSpPr/>
          <p:nvPr/>
        </p:nvSpPr>
        <p:spPr>
          <a:xfrm>
            <a:off x="300355" y="1092835"/>
            <a:ext cx="1238250" cy="1647825"/>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ctr"/>
          <a:lstStyle>
            <a:defPPr/>
          </a:lstStyle>
          <a:p>
            <a:endParaRPr dirty="0"/>
          </a:p>
        </p:txBody>
      </p:sp>
      <p:sp>
        <p:nvSpPr>
          <p:cNvPr id="32" name="New shape"/>
          <p:cNvSpPr/>
          <p:nvPr/>
        </p:nvSpPr>
        <p:spPr>
          <a:xfrm>
            <a:off x="1698012" y="1374985"/>
            <a:ext cx="2456877" cy="140563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l" defTabSz="457200">
              <a:lnSpc>
                <a:spcPct val="100000"/>
              </a:lnSpc>
              <a:spcBef>
                <a:spcPct val="0"/>
              </a:spcBef>
              <a:spcAft>
                <a:spcPct val="0"/>
              </a:spcAft>
            </a:pPr>
            <a:r>
              <a:rPr lang="en-US" sz="1700" dirty="0">
                <a:solidFill>
                  <a:schemeClr val="tx1"/>
                </a:solidFill>
                <a:latin typeface="Gill Sans MT"/>
                <a:ea typeface="Gill Sans MT"/>
              </a:rPr>
              <a:t>Joe McDaniel</a:t>
            </a:r>
          </a:p>
          <a:p>
            <a:pPr algn="l" defTabSz="457200">
              <a:lnSpc>
                <a:spcPct val="100000"/>
              </a:lnSpc>
              <a:spcBef>
                <a:spcPct val="0"/>
              </a:spcBef>
              <a:spcAft>
                <a:spcPct val="0"/>
              </a:spcAft>
            </a:pPr>
            <a:r>
              <a:rPr lang="en-US" sz="1700" dirty="0">
                <a:solidFill>
                  <a:schemeClr val="tx1"/>
                </a:solidFill>
                <a:latin typeface="Gill Sans MT"/>
                <a:ea typeface="Gill Sans MT"/>
              </a:rPr>
              <a:t>Controller</a:t>
            </a:r>
          </a:p>
          <a:p>
            <a:pPr algn="l" defTabSz="457200">
              <a:lnSpc>
                <a:spcPct val="100000"/>
              </a:lnSpc>
              <a:spcBef>
                <a:spcPct val="0"/>
              </a:spcBef>
              <a:spcAft>
                <a:spcPct val="0"/>
              </a:spcAft>
            </a:pPr>
            <a:r>
              <a:rPr lang="en-US" sz="1700" u="sng" dirty="0">
                <a:solidFill>
                  <a:schemeClr val="tx2">
                    <a:lumMod val="75000"/>
                    <a:lumOff val="25000"/>
                  </a:schemeClr>
                </a:solidFill>
                <a:latin typeface="Gill Sans MT"/>
                <a:ea typeface="Gill Sans MT"/>
                <a:hlinkClick r:id="rId13">
                  <a:extLst>
                    <a:ext uri="{A12FA001-AC4F-418D-AE19-62706E023703}">
                      <ahyp:hlinkClr xmlns:ahyp="http://schemas.microsoft.com/office/drawing/2018/hyperlinkcolor" val="tx"/>
                    </a:ext>
                  </a:extLst>
                </a:hlinkClick>
              </a:rPr>
              <a:t>Joe.McDaniel@ky.gov</a:t>
            </a:r>
          </a:p>
          <a:p>
            <a:pPr algn="l" defTabSz="457200">
              <a:lnSpc>
                <a:spcPct val="100000"/>
              </a:lnSpc>
              <a:spcBef>
                <a:spcPct val="0"/>
              </a:spcBef>
              <a:spcAft>
                <a:spcPct val="0"/>
              </a:spcAft>
            </a:pPr>
            <a:r>
              <a:rPr lang="en-US" sz="1700" dirty="0">
                <a:solidFill>
                  <a:schemeClr val="tx1"/>
                </a:solidFill>
                <a:latin typeface="Gill Sans MT"/>
                <a:ea typeface="Gill Sans MT"/>
              </a:rPr>
              <a:t>502-564-5120</a:t>
            </a:r>
            <a:endParaRPr lang="en-US" sz="1700" dirty="0">
              <a:solidFill>
                <a:schemeClr val="tx1"/>
              </a:solidFill>
              <a:latin typeface="Gill Sans MT"/>
              <a:ea typeface="Gill Sans MT"/>
              <a:hlinkClick r:id="rId13">
                <a:extLst>
                  <a:ext uri="{A12FA001-AC4F-418D-AE19-62706E023703}">
                    <ahyp:hlinkClr xmlns:ahyp="http://schemas.microsoft.com/office/drawing/2018/hyperlinkcolor" val="tx"/>
                  </a:ext>
                </a:extLst>
              </a:hlinkClick>
            </a:endParaRPr>
          </a:p>
        </p:txBody>
      </p:sp>
      <p:pic>
        <p:nvPicPr>
          <p:cNvPr id="35" name="Picture 34"/>
          <p:cNvPicPr>
            <a:picLocks noChangeAspect="1"/>
          </p:cNvPicPr>
          <p:nvPr/>
        </p:nvPicPr>
        <p:blipFill>
          <a:blip r:embed="rId14"/>
          <a:stretch>
            <a:fillRect/>
          </a:stretch>
        </p:blipFill>
        <p:spPr>
          <a:xfrm>
            <a:off x="4218908" y="1096950"/>
            <a:ext cx="1361899" cy="1884882"/>
          </a:xfrm>
          <a:prstGeom prst="rect">
            <a:avLst/>
          </a:prstGeom>
        </p:spPr>
      </p:pic>
      <p:sp>
        <p:nvSpPr>
          <p:cNvPr id="6" name="New shape">
            <a:extLst>
              <a:ext uri="{FF2B5EF4-FFF2-40B4-BE49-F238E27FC236}">
                <a16:creationId xmlns:a16="http://schemas.microsoft.com/office/drawing/2014/main" id="{28955703-B769-6F39-F86B-829D8F571835}"/>
              </a:ext>
            </a:extLst>
          </p:cNvPr>
          <p:cNvSpPr/>
          <p:nvPr/>
        </p:nvSpPr>
        <p:spPr>
          <a:xfrm>
            <a:off x="9531992" y="1374985"/>
            <a:ext cx="2595552" cy="140563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l" defTabSz="457200">
              <a:lnSpc>
                <a:spcPct val="100000"/>
              </a:lnSpc>
              <a:spcBef>
                <a:spcPct val="0"/>
              </a:spcBef>
              <a:spcAft>
                <a:spcPct val="0"/>
              </a:spcAft>
            </a:pPr>
            <a:r>
              <a:rPr lang="en-US" sz="1700" dirty="0">
                <a:solidFill>
                  <a:schemeClr val="tx1"/>
                </a:solidFill>
                <a:latin typeface="Gill Sans MT"/>
                <a:ea typeface="Gill Sans MT"/>
              </a:rPr>
              <a:t>Jason Salazar Munoz Auditor IV</a:t>
            </a:r>
          </a:p>
          <a:p>
            <a:pPr algn="l" defTabSz="457200">
              <a:lnSpc>
                <a:spcPct val="100000"/>
              </a:lnSpc>
              <a:spcBef>
                <a:spcPct val="0"/>
              </a:spcBef>
              <a:spcAft>
                <a:spcPct val="0"/>
              </a:spcAft>
            </a:pPr>
            <a:r>
              <a:rPr lang="en-US" sz="1700" dirty="0">
                <a:solidFill>
                  <a:schemeClr val="tx2">
                    <a:lumMod val="75000"/>
                    <a:lumOff val="25000"/>
                  </a:schemeClr>
                </a:solidFill>
                <a:latin typeface="Gill Sans MT"/>
                <a:ea typeface="Gill Sans MT"/>
                <a:hlinkClick r:id="rId15">
                  <a:extLst>
                    <a:ext uri="{A12FA001-AC4F-418D-AE19-62706E023703}">
                      <ahyp:hlinkClr xmlns:ahyp="http://schemas.microsoft.com/office/drawing/2018/hyperlinkcolor" val="tx"/>
                    </a:ext>
                  </a:extLst>
                </a:hlinkClick>
              </a:rPr>
              <a:t>Jason.Salazar-Munoz@ky.gov</a:t>
            </a:r>
            <a:endParaRPr lang="en-US" sz="1700" dirty="0">
              <a:solidFill>
                <a:schemeClr val="tx2">
                  <a:lumMod val="75000"/>
                  <a:lumOff val="25000"/>
                </a:schemeClr>
              </a:solidFill>
              <a:latin typeface="Gill Sans MT"/>
              <a:ea typeface="Gill Sans MT"/>
            </a:endParaRPr>
          </a:p>
          <a:p>
            <a:pPr algn="l" defTabSz="457200">
              <a:lnSpc>
                <a:spcPct val="100000"/>
              </a:lnSpc>
              <a:spcBef>
                <a:spcPct val="0"/>
              </a:spcBef>
              <a:spcAft>
                <a:spcPct val="0"/>
              </a:spcAft>
            </a:pPr>
            <a:r>
              <a:rPr lang="en-US" sz="1700" dirty="0">
                <a:solidFill>
                  <a:schemeClr val="tx1"/>
                </a:solidFill>
                <a:latin typeface="Gill Sans MT"/>
                <a:ea typeface="Gill Sans MT"/>
              </a:rPr>
              <a:t>502-782-2590</a:t>
            </a:r>
          </a:p>
        </p:txBody>
      </p:sp>
      <p:pic>
        <p:nvPicPr>
          <p:cNvPr id="19" name="Picture 18" descr="A person standing in front of a stone structure&#10;&#10;Description automatically generated">
            <a:extLst>
              <a:ext uri="{FF2B5EF4-FFF2-40B4-BE49-F238E27FC236}">
                <a16:creationId xmlns:a16="http://schemas.microsoft.com/office/drawing/2014/main" id="{209B84A3-953A-9CDF-9EF7-6301510D5B28}"/>
              </a:ext>
            </a:extLst>
          </p:cNvPr>
          <p:cNvPicPr>
            <a:picLocks noChangeAspect="1"/>
          </p:cNvPicPr>
          <p:nvPr/>
        </p:nvPicPr>
        <p:blipFill rotWithShape="1">
          <a:blip r:embed="rId16">
            <a:extLst>
              <a:ext uri="{28A0092B-C50C-407E-A947-70E740481C1C}">
                <a14:useLocalDpi xmlns:a14="http://schemas.microsoft.com/office/drawing/2010/main" val="0"/>
              </a:ext>
            </a:extLst>
          </a:blip>
          <a:srcRect l="53165" t="44186" r="38502" b="46945"/>
          <a:stretch/>
        </p:blipFill>
        <p:spPr>
          <a:xfrm rot="5400000">
            <a:off x="7899101" y="1277872"/>
            <a:ext cx="1808630" cy="1443703"/>
          </a:xfrm>
          <a:prstGeom prst="rect">
            <a:avLst/>
          </a:prstGeom>
        </p:spPr>
      </p:pic>
      <p:sp>
        <p:nvSpPr>
          <p:cNvPr id="25" name="New shape"/>
          <p:cNvSpPr/>
          <p:nvPr/>
        </p:nvSpPr>
        <p:spPr>
          <a:xfrm>
            <a:off x="5594772" y="1336573"/>
            <a:ext cx="2650871" cy="140563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l" defTabSz="457200">
              <a:lnSpc>
                <a:spcPct val="100000"/>
              </a:lnSpc>
              <a:spcBef>
                <a:spcPct val="0"/>
              </a:spcBef>
              <a:spcAft>
                <a:spcPct val="0"/>
              </a:spcAft>
            </a:pPr>
            <a:r>
              <a:rPr sz="1700" dirty="0">
                <a:solidFill>
                  <a:schemeClr val="tx1"/>
                </a:solidFill>
                <a:latin typeface="Gill Sans MT"/>
                <a:ea typeface="Gill Sans MT"/>
              </a:rPr>
              <a:t>Christina Shuffett-Powell</a:t>
            </a:r>
          </a:p>
          <a:p>
            <a:pPr algn="l" defTabSz="457200">
              <a:lnSpc>
                <a:spcPct val="100000"/>
              </a:lnSpc>
              <a:spcBef>
                <a:spcPct val="0"/>
              </a:spcBef>
              <a:spcAft>
                <a:spcPct val="0"/>
              </a:spcAft>
            </a:pPr>
            <a:r>
              <a:rPr lang="en-US" sz="1700" dirty="0">
                <a:solidFill>
                  <a:schemeClr val="tx1"/>
                </a:solidFill>
                <a:latin typeface="Gill Sans MT"/>
                <a:ea typeface="Gill Sans MT"/>
              </a:rPr>
              <a:t>Federal Fund Accountant</a:t>
            </a:r>
            <a:endParaRPr sz="1700" dirty="0">
              <a:solidFill>
                <a:schemeClr val="tx1"/>
              </a:solidFill>
              <a:latin typeface="Gill Sans MT"/>
              <a:ea typeface="Gill Sans MT"/>
            </a:endParaRPr>
          </a:p>
          <a:p>
            <a:pPr algn="l" defTabSz="457200">
              <a:lnSpc>
                <a:spcPct val="100000"/>
              </a:lnSpc>
              <a:spcBef>
                <a:spcPct val="0"/>
              </a:spcBef>
              <a:spcAft>
                <a:spcPct val="0"/>
              </a:spcAft>
            </a:pPr>
            <a:r>
              <a:rPr sz="1700" u="sng" dirty="0">
                <a:solidFill>
                  <a:schemeClr val="tx2">
                    <a:lumMod val="75000"/>
                    <a:lumOff val="25000"/>
                  </a:schemeClr>
                </a:solidFill>
                <a:latin typeface="Gill Sans MT"/>
                <a:ea typeface="Gill Sans MT"/>
                <a:hlinkClick r:id="rId17">
                  <a:extLst>
                    <a:ext uri="{A12FA001-AC4F-418D-AE19-62706E023703}">
                      <ahyp:hlinkClr xmlns:ahyp="http://schemas.microsoft.com/office/drawing/2018/hyperlinkcolor" val="tx"/>
                    </a:ext>
                  </a:extLst>
                </a:hlinkClick>
              </a:rPr>
              <a:t>Christina.Shuffett@ky.gov</a:t>
            </a:r>
          </a:p>
          <a:p>
            <a:pPr algn="l" defTabSz="457200">
              <a:lnSpc>
                <a:spcPct val="100000"/>
              </a:lnSpc>
              <a:spcBef>
                <a:spcPct val="0"/>
              </a:spcBef>
              <a:spcAft>
                <a:spcPct val="0"/>
              </a:spcAft>
            </a:pPr>
            <a:r>
              <a:rPr sz="1700" dirty="0">
                <a:solidFill>
                  <a:schemeClr val="tx1"/>
                </a:solidFill>
                <a:latin typeface="Gill Sans MT"/>
                <a:ea typeface="Gill Sans MT"/>
              </a:rPr>
              <a:t>502-564-5125</a:t>
            </a:r>
          </a:p>
        </p:txBody>
      </p:sp>
      <p:pic>
        <p:nvPicPr>
          <p:cNvPr id="10" name="New picture">
            <a:extLst>
              <a:ext uri="{FF2B5EF4-FFF2-40B4-BE49-F238E27FC236}">
                <a16:creationId xmlns:a16="http://schemas.microsoft.com/office/drawing/2014/main" id="{CEF92ADF-F347-22C7-33A8-C8A3AC223047}"/>
              </a:ext>
            </a:extLst>
          </p:cNvPr>
          <p:cNvPicPr/>
          <p:nvPr/>
        </p:nvPicPr>
        <p:blipFill>
          <a:blip r:embed="rId18">
            <a:extLst>
              <a:ext uri="{28A0092B-C50C-407E-A947-70E740481C1C}">
                <a14:useLocalDpi xmlns:a14="http://schemas.microsoft.com/office/drawing/2010/main" val="0"/>
              </a:ext>
            </a:extLst>
          </a:blip>
          <a:srcRect/>
          <a:stretch/>
        </p:blipFill>
        <p:spPr>
          <a:xfrm>
            <a:off x="300354" y="3062704"/>
            <a:ext cx="1381319" cy="1405636"/>
          </a:xfrm>
          <a:prstGeom prst="rect">
            <a:avLst/>
          </a:prstGeom>
        </p:spPr>
      </p:pic>
      <p:sp>
        <p:nvSpPr>
          <p:cNvPr id="8" name="TextBox 7">
            <a:extLst>
              <a:ext uri="{FF2B5EF4-FFF2-40B4-BE49-F238E27FC236}">
                <a16:creationId xmlns:a16="http://schemas.microsoft.com/office/drawing/2014/main" id="{4BB38A3D-8BA8-2779-CD0B-709F237E2DF7}"/>
              </a:ext>
            </a:extLst>
          </p:cNvPr>
          <p:cNvSpPr txBox="1"/>
          <p:nvPr/>
        </p:nvSpPr>
        <p:spPr>
          <a:xfrm>
            <a:off x="9569228" y="3177120"/>
            <a:ext cx="2366378" cy="1138773"/>
          </a:xfrm>
          <a:prstGeom prst="rect">
            <a:avLst/>
          </a:prstGeom>
          <a:noFill/>
        </p:spPr>
        <p:txBody>
          <a:bodyPr wrap="square">
            <a:spAutoFit/>
          </a:bodyPr>
          <a:lstStyle/>
          <a:p>
            <a:pPr algn="l" defTabSz="457200">
              <a:lnSpc>
                <a:spcPct val="100000"/>
              </a:lnSpc>
              <a:spcBef>
                <a:spcPct val="0"/>
              </a:spcBef>
              <a:spcAft>
                <a:spcPct val="0"/>
              </a:spcAft>
            </a:pPr>
            <a:r>
              <a:rPr lang="en-US" sz="1700" dirty="0">
                <a:solidFill>
                  <a:schemeClr val="bg1"/>
                </a:solidFill>
                <a:latin typeface="Gill Sans MT"/>
                <a:ea typeface="Gill Sans MT"/>
              </a:rPr>
              <a:t>Carolyn Noplis</a:t>
            </a:r>
            <a:endParaRPr lang="pl-PL" sz="1700" dirty="0">
              <a:solidFill>
                <a:schemeClr val="bg1"/>
              </a:solidFill>
              <a:latin typeface="Gill Sans MT"/>
              <a:ea typeface="Gill Sans MT"/>
            </a:endParaRPr>
          </a:p>
          <a:p>
            <a:pPr algn="l" defTabSz="457200">
              <a:lnSpc>
                <a:spcPct val="100000"/>
              </a:lnSpc>
              <a:spcBef>
                <a:spcPct val="0"/>
              </a:spcBef>
              <a:spcAft>
                <a:spcPct val="0"/>
              </a:spcAft>
            </a:pPr>
            <a:r>
              <a:rPr lang="pl-PL" sz="1700" dirty="0">
                <a:solidFill>
                  <a:schemeClr val="bg1"/>
                </a:solidFill>
                <a:latin typeface="Gill Sans MT"/>
                <a:ea typeface="Gill Sans MT"/>
              </a:rPr>
              <a:t>Contractor</a:t>
            </a:r>
          </a:p>
          <a:p>
            <a:pPr algn="l" defTabSz="457200">
              <a:lnSpc>
                <a:spcPct val="100000"/>
              </a:lnSpc>
              <a:spcBef>
                <a:spcPct val="0"/>
              </a:spcBef>
              <a:spcAft>
                <a:spcPct val="0"/>
              </a:spcAft>
            </a:pPr>
            <a:r>
              <a:rPr lang="en-US" sz="1700" u="sng" dirty="0">
                <a:solidFill>
                  <a:schemeClr val="bg1"/>
                </a:solidFill>
                <a:latin typeface="Gill Sans MT"/>
                <a:ea typeface="Gill Sans MT"/>
                <a:hlinkClick r:id="rId19">
                  <a:extLst>
                    <a:ext uri="{A12FA001-AC4F-418D-AE19-62706E023703}">
                      <ahyp:hlinkClr xmlns:ahyp="http://schemas.microsoft.com/office/drawing/2018/hyperlinkcolor" val="tx"/>
                    </a:ext>
                  </a:extLst>
                </a:hlinkClick>
              </a:rPr>
              <a:t>C</a:t>
            </a:r>
            <a:r>
              <a:rPr lang="pl-PL" sz="1700" u="sng" dirty="0">
                <a:solidFill>
                  <a:schemeClr val="bg1"/>
                </a:solidFill>
                <a:latin typeface="Gill Sans MT"/>
                <a:ea typeface="Gill Sans MT"/>
                <a:hlinkClick r:id="rId19">
                  <a:extLst>
                    <a:ext uri="{A12FA001-AC4F-418D-AE19-62706E023703}">
                      <ahyp:hlinkClr xmlns:ahyp="http://schemas.microsoft.com/office/drawing/2018/hyperlinkcolor" val="tx"/>
                    </a:ext>
                  </a:extLst>
                </a:hlinkClick>
              </a:rPr>
              <a:t>arolyn.</a:t>
            </a:r>
            <a:r>
              <a:rPr lang="en-US" sz="1700" u="sng" dirty="0">
                <a:solidFill>
                  <a:schemeClr val="bg1"/>
                </a:solidFill>
                <a:latin typeface="Gill Sans MT"/>
                <a:ea typeface="Gill Sans MT"/>
                <a:hlinkClick r:id="rId19">
                  <a:extLst>
                    <a:ext uri="{A12FA001-AC4F-418D-AE19-62706E023703}">
                      <ahyp:hlinkClr xmlns:ahyp="http://schemas.microsoft.com/office/drawing/2018/hyperlinkcolor" val="tx"/>
                    </a:ext>
                  </a:extLst>
                </a:hlinkClick>
              </a:rPr>
              <a:t>N</a:t>
            </a:r>
            <a:r>
              <a:rPr lang="pl-PL" sz="1700" u="sng" dirty="0">
                <a:solidFill>
                  <a:schemeClr val="bg1"/>
                </a:solidFill>
                <a:latin typeface="Gill Sans MT"/>
                <a:ea typeface="Gill Sans MT"/>
                <a:hlinkClick r:id="rId19">
                  <a:extLst>
                    <a:ext uri="{A12FA001-AC4F-418D-AE19-62706E023703}">
                      <ahyp:hlinkClr xmlns:ahyp="http://schemas.microsoft.com/office/drawing/2018/hyperlinkcolor" val="tx"/>
                    </a:ext>
                  </a:extLst>
                </a:hlinkClick>
              </a:rPr>
              <a:t>oplis@ky.gov</a:t>
            </a:r>
            <a:endParaRPr lang="en-US" sz="1700" u="sng" dirty="0">
              <a:solidFill>
                <a:schemeClr val="bg1"/>
              </a:solidFill>
              <a:latin typeface="Gill Sans MT"/>
              <a:ea typeface="Gill Sans MT"/>
            </a:endParaRPr>
          </a:p>
          <a:p>
            <a:pPr algn="l" defTabSz="457200">
              <a:lnSpc>
                <a:spcPct val="100000"/>
              </a:lnSpc>
              <a:spcBef>
                <a:spcPct val="0"/>
              </a:spcBef>
              <a:spcAft>
                <a:spcPct val="0"/>
              </a:spcAft>
            </a:pPr>
            <a:r>
              <a:rPr lang="en-US" sz="1700" dirty="0">
                <a:solidFill>
                  <a:schemeClr val="bg1"/>
                </a:solidFill>
                <a:latin typeface="Gill Sans MT"/>
                <a:ea typeface="Gill Sans MT"/>
              </a:rPr>
              <a:t>502-784-2872</a:t>
            </a:r>
            <a:endParaRPr lang="pl-PL" sz="1700" dirty="0">
              <a:solidFill>
                <a:schemeClr val="bg1"/>
              </a:solidFill>
              <a:latin typeface="Gill Sans MT"/>
              <a:ea typeface="Gill Sans MT"/>
            </a:endParaRPr>
          </a:p>
        </p:txBody>
      </p:sp>
      <p:sp>
        <p:nvSpPr>
          <p:cNvPr id="11" name="New shape">
            <a:extLst>
              <a:ext uri="{FF2B5EF4-FFF2-40B4-BE49-F238E27FC236}">
                <a16:creationId xmlns:a16="http://schemas.microsoft.com/office/drawing/2014/main" id="{DF17B74D-4596-CDBE-1EC0-69D40AEDCA2B}"/>
              </a:ext>
            </a:extLst>
          </p:cNvPr>
          <p:cNvSpPr/>
          <p:nvPr/>
        </p:nvSpPr>
        <p:spPr>
          <a:xfrm>
            <a:off x="5585714" y="3170918"/>
            <a:ext cx="2209497" cy="1405636"/>
          </a:xfrm>
          <a:prstGeom prst="rect">
            <a:avLst/>
          </a:prstGeom>
          <a:noFill/>
          <a:ln>
            <a:noFill/>
            <a:miter/>
          </a:ln>
        </p:spPr>
        <p:style>
          <a:lnRef idx="2">
            <a:schemeClr val="accent1">
              <a:shade val="50000"/>
            </a:schemeClr>
          </a:lnRef>
          <a:fillRef idx="1">
            <a:schemeClr val="accent1"/>
          </a:fillRef>
          <a:effectRef idx="0">
            <a:schemeClr val="accent1"/>
          </a:effectRef>
          <a:fontRef idx="minor">
            <a:schemeClr val="lt1"/>
          </a:fontRef>
        </p:style>
        <p:txBody>
          <a:bodyPr lIns="91440" tIns="53340" rIns="91440" bIns="91440" rtlCol="0" anchor="t"/>
          <a:lstStyle>
            <a:defPPr/>
          </a:lstStyle>
          <a:p>
            <a:pPr algn="l" defTabSz="457200">
              <a:lnSpc>
                <a:spcPct val="100000"/>
              </a:lnSpc>
              <a:spcBef>
                <a:spcPct val="0"/>
              </a:spcBef>
              <a:spcAft>
                <a:spcPct val="0"/>
              </a:spcAft>
            </a:pPr>
            <a:r>
              <a:rPr lang="en-US" sz="1700" dirty="0">
                <a:solidFill>
                  <a:schemeClr val="tx1"/>
                </a:solidFill>
                <a:latin typeface="Gill Sans MT"/>
                <a:ea typeface="Gill Sans MT"/>
              </a:rPr>
              <a:t>Pam Howarah</a:t>
            </a:r>
            <a:endParaRPr sz="1700" dirty="0">
              <a:solidFill>
                <a:schemeClr val="tx1"/>
              </a:solidFill>
              <a:latin typeface="Gill Sans MT"/>
              <a:ea typeface="Gill Sans MT"/>
            </a:endParaRPr>
          </a:p>
          <a:p>
            <a:pPr algn="l" defTabSz="457200">
              <a:lnSpc>
                <a:spcPct val="100000"/>
              </a:lnSpc>
              <a:spcBef>
                <a:spcPct val="0"/>
              </a:spcBef>
              <a:spcAft>
                <a:spcPct val="0"/>
              </a:spcAft>
            </a:pPr>
            <a:r>
              <a:rPr sz="1700" dirty="0">
                <a:solidFill>
                  <a:schemeClr val="tx1"/>
                </a:solidFill>
                <a:latin typeface="Gill Sans MT"/>
                <a:ea typeface="Gill Sans MT"/>
              </a:rPr>
              <a:t>Auditor IV</a:t>
            </a:r>
          </a:p>
          <a:p>
            <a:pPr algn="l" defTabSz="457200">
              <a:lnSpc>
                <a:spcPct val="100000"/>
              </a:lnSpc>
              <a:spcBef>
                <a:spcPct val="0"/>
              </a:spcBef>
              <a:spcAft>
                <a:spcPct val="0"/>
              </a:spcAft>
            </a:pPr>
            <a:r>
              <a:rPr lang="en-US" sz="1700" u="sng" dirty="0">
                <a:solidFill>
                  <a:schemeClr val="tx1"/>
                </a:solidFill>
                <a:latin typeface="Gill Sans MT"/>
                <a:ea typeface="Gill Sans MT"/>
              </a:rPr>
              <a:t>Pam.Howarah@ky.gov</a:t>
            </a:r>
            <a:r>
              <a:rPr sz="1700" dirty="0">
                <a:solidFill>
                  <a:schemeClr val="tx1"/>
                </a:solidFill>
                <a:latin typeface="Gill Sans MT"/>
                <a:ea typeface="Gill Sans MT"/>
              </a:rPr>
              <a:t>502-</a:t>
            </a:r>
            <a:r>
              <a:rPr lang="en-US" sz="1700" dirty="0">
                <a:solidFill>
                  <a:schemeClr val="tx1"/>
                </a:solidFill>
                <a:latin typeface="Gill Sans MT"/>
                <a:ea typeface="Gill Sans MT"/>
              </a:rPr>
              <a:t>782-6885</a:t>
            </a:r>
            <a:endParaRPr sz="1700" dirty="0">
              <a:solidFill>
                <a:schemeClr val="tx1"/>
              </a:solidFill>
              <a:latin typeface="Gill Sans MT"/>
              <a:ea typeface="Gill Sans MT"/>
            </a:endParaRPr>
          </a:p>
        </p:txBody>
      </p:sp>
      <p:pic>
        <p:nvPicPr>
          <p:cNvPr id="20" name="Picture 19" descr="A person with long hair smiling&#10;&#10;AI-generated content may be incorrect.">
            <a:extLst>
              <a:ext uri="{FF2B5EF4-FFF2-40B4-BE49-F238E27FC236}">
                <a16:creationId xmlns:a16="http://schemas.microsoft.com/office/drawing/2014/main" id="{91FD8E17-7AAB-FC60-99F5-C332DB448CC0}"/>
              </a:ext>
            </a:extLst>
          </p:cNvPr>
          <p:cNvPicPr>
            <a:picLocks noChangeAspect="1"/>
          </p:cNvPicPr>
          <p:nvPr/>
        </p:nvPicPr>
        <p:blipFill>
          <a:blip r:embed="rId20" cstate="print">
            <a:extLst>
              <a:ext uri="{28A0092B-C50C-407E-A947-70E740481C1C}">
                <a14:useLocalDpi xmlns:a14="http://schemas.microsoft.com/office/drawing/2010/main" val="0"/>
              </a:ext>
            </a:extLst>
          </a:blip>
          <a:srcRect t="8709" b="8709"/>
          <a:stretch/>
        </p:blipFill>
        <p:spPr>
          <a:xfrm>
            <a:off x="8139671" y="3100580"/>
            <a:ext cx="1401509" cy="1543181"/>
          </a:xfrm>
          <a:prstGeom prst="rect">
            <a:avLst/>
          </a:prstGeom>
        </p:spPr>
      </p:pic>
      <p:pic>
        <p:nvPicPr>
          <p:cNvPr id="27" name="Picture 26">
            <a:extLst>
              <a:ext uri="{FF2B5EF4-FFF2-40B4-BE49-F238E27FC236}">
                <a16:creationId xmlns:a16="http://schemas.microsoft.com/office/drawing/2014/main" id="{1F093D02-7323-486C-94D9-87ED3F8E2284}"/>
              </a:ext>
            </a:extLst>
          </p:cNvPr>
          <p:cNvPicPr>
            <a:picLocks noChangeAspect="1"/>
          </p:cNvPicPr>
          <p:nvPr/>
        </p:nvPicPr>
        <p:blipFill>
          <a:blip r:embed="rId21"/>
          <a:stretch>
            <a:fillRect/>
          </a:stretch>
        </p:blipFill>
        <p:spPr>
          <a:xfrm>
            <a:off x="4218908" y="3088079"/>
            <a:ext cx="1372035" cy="1406638"/>
          </a:xfrm>
          <a:prstGeom prst="rect">
            <a:avLst/>
          </a:prstGeom>
        </p:spPr>
      </p:pic>
      <p:pic>
        <p:nvPicPr>
          <p:cNvPr id="4" name="Picture 3">
            <a:extLst>
              <a:ext uri="{FF2B5EF4-FFF2-40B4-BE49-F238E27FC236}">
                <a16:creationId xmlns:a16="http://schemas.microsoft.com/office/drawing/2014/main" id="{8F8FE431-3FBB-1DCB-2DC8-CF981488685D}"/>
              </a:ext>
            </a:extLst>
          </p:cNvPr>
          <p:cNvPicPr>
            <a:picLocks noChangeAspect="1"/>
          </p:cNvPicPr>
          <p:nvPr/>
        </p:nvPicPr>
        <p:blipFill>
          <a:blip r:embed="rId22"/>
          <a:stretch>
            <a:fillRect/>
          </a:stretch>
        </p:blipFill>
        <p:spPr>
          <a:xfrm>
            <a:off x="287040" y="1092835"/>
            <a:ext cx="1011536" cy="1738506"/>
          </a:xfrm>
          <a:prstGeom prst="rect">
            <a:avLst/>
          </a:prstGeom>
        </p:spPr>
      </p:pic>
      <p:pic>
        <p:nvPicPr>
          <p:cNvPr id="3" name="Financial Reporting Branch Staff">
            <a:hlinkClick r:id="" action="ppaction://media"/>
            <a:extLst>
              <a:ext uri="{FF2B5EF4-FFF2-40B4-BE49-F238E27FC236}">
                <a16:creationId xmlns:a16="http://schemas.microsoft.com/office/drawing/2014/main" id="{93B677DA-A5FF-716C-0E1D-6094B589A452}"/>
              </a:ext>
            </a:extLst>
          </p:cNvPr>
          <p:cNvPicPr>
            <a:picLocks noChangeAspect="1"/>
          </p:cNvPicPr>
          <p:nvPr>
            <a:audioFile r:link="rId3"/>
            <p:extLst>
              <p:ext uri="{DAA4B4D4-6D71-4841-9C94-3DE7FCFB9230}">
                <p14:media xmlns:p14="http://schemas.microsoft.com/office/powerpoint/2010/main" r:embed="rId2"/>
              </p:ext>
            </p:extLst>
          </p:nvPr>
        </p:nvPicPr>
        <p:blipFill>
          <a:blip r:embed="rId23"/>
          <a:stretch>
            <a:fillRect/>
          </a:stretch>
        </p:blipFill>
        <p:spPr>
          <a:xfrm>
            <a:off x="-808680" y="587375"/>
            <a:ext cx="609600" cy="6096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0CB4A3E-F4C2-842F-6CF2-238A3C08159E}"/>
              </a:ext>
            </a:extLst>
          </p:cNvPr>
          <p:cNvSpPr>
            <a:spLocks noGrp="1"/>
          </p:cNvSpPr>
          <p:nvPr>
            <p:ph type="title"/>
          </p:nvPr>
        </p:nvSpPr>
        <p:spPr>
          <a:xfrm>
            <a:off x="405353" y="282977"/>
            <a:ext cx="11359299" cy="1507067"/>
          </a:xfrm>
        </p:spPr>
        <p:txBody>
          <a:bodyPr>
            <a:noAutofit/>
          </a:bodyPr>
          <a:lstStyle/>
          <a:p>
            <a:pPr algn="ctr"/>
            <a:r>
              <a:rPr lang="en-US" sz="4800" b="1" dirty="0"/>
              <a:t>Approver receives email from “</a:t>
            </a:r>
            <a:r>
              <a:rPr lang="en-US" sz="4800" b="1" i="1" dirty="0"/>
              <a:t>notifications@workiva.com”</a:t>
            </a:r>
            <a:endParaRPr lang="en-US" sz="2000" dirty="0">
              <a:latin typeface="+mn-lt"/>
            </a:endParaRPr>
          </a:p>
        </p:txBody>
      </p:sp>
      <p:pic>
        <p:nvPicPr>
          <p:cNvPr id="4" name="Picture 3" descr="Graphical user interface, text, application, email&#10;&#10;AI-generated content may be incorrect.">
            <a:extLst>
              <a:ext uri="{FF2B5EF4-FFF2-40B4-BE49-F238E27FC236}">
                <a16:creationId xmlns:a16="http://schemas.microsoft.com/office/drawing/2014/main" id="{53608B6F-0DB5-B78D-F46C-78EDE5B24A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4136" y="1790044"/>
            <a:ext cx="5501651" cy="4916759"/>
          </a:xfrm>
          <a:prstGeom prst="rect">
            <a:avLst/>
          </a:prstGeom>
        </p:spPr>
      </p:pic>
      <p:pic>
        <p:nvPicPr>
          <p:cNvPr id="5" name="Picture 4">
            <a:extLst>
              <a:ext uri="{FF2B5EF4-FFF2-40B4-BE49-F238E27FC236}">
                <a16:creationId xmlns:a16="http://schemas.microsoft.com/office/drawing/2014/main" id="{F285DCB9-8348-8F51-29EA-BE3BF18483F9}"/>
              </a:ext>
            </a:extLst>
          </p:cNvPr>
          <p:cNvPicPr>
            <a:picLocks noChangeAspect="1"/>
          </p:cNvPicPr>
          <p:nvPr/>
        </p:nvPicPr>
        <p:blipFill>
          <a:blip r:embed="rId6"/>
          <a:stretch>
            <a:fillRect/>
          </a:stretch>
        </p:blipFill>
        <p:spPr>
          <a:xfrm>
            <a:off x="3114136" y="6352457"/>
            <a:ext cx="816935" cy="341406"/>
          </a:xfrm>
          <a:prstGeom prst="rect">
            <a:avLst/>
          </a:prstGeom>
        </p:spPr>
      </p:pic>
      <p:pic>
        <p:nvPicPr>
          <p:cNvPr id="2" name="#13">
            <a:hlinkClick r:id="" action="ppaction://media"/>
            <a:extLst>
              <a:ext uri="{FF2B5EF4-FFF2-40B4-BE49-F238E27FC236}">
                <a16:creationId xmlns:a16="http://schemas.microsoft.com/office/drawing/2014/main" id="{33C1FF87-5A27-50DC-0EE1-794704B3B4B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2797" y="1256445"/>
            <a:ext cx="609601" cy="609600"/>
          </a:xfrm>
          <a:prstGeom prst="rect">
            <a:avLst/>
          </a:prstGeom>
        </p:spPr>
      </p:pic>
    </p:spTree>
    <p:extLst>
      <p:ext uri="{BB962C8B-B14F-4D97-AF65-F5344CB8AC3E}">
        <p14:creationId xmlns:p14="http://schemas.microsoft.com/office/powerpoint/2010/main" val="2998392690"/>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72FE1AF-12B8-A9C4-EA6E-41FB3F8AF685}"/>
              </a:ext>
            </a:extLst>
          </p:cNvPr>
          <p:cNvSpPr txBox="1"/>
          <p:nvPr/>
        </p:nvSpPr>
        <p:spPr>
          <a:xfrm>
            <a:off x="329939" y="118022"/>
            <a:ext cx="11378152" cy="830997"/>
          </a:xfrm>
          <a:prstGeom prst="rect">
            <a:avLst/>
          </a:prstGeom>
          <a:noFill/>
        </p:spPr>
        <p:txBody>
          <a:bodyPr wrap="square">
            <a:spAutoFit/>
          </a:bodyPr>
          <a:lstStyle/>
          <a:p>
            <a:pPr algn="ctr"/>
            <a:r>
              <a:rPr lang="en-US" sz="4800" b="1" dirty="0">
                <a:latin typeface="Aptos Display" panose="020B0004020202020204" pitchFamily="34" charset="0"/>
              </a:rPr>
              <a:t>Approver reviews 01 SEFA for accuracy</a:t>
            </a:r>
            <a:endParaRPr lang="en-US" sz="4800" dirty="0">
              <a:latin typeface="Aptos Display" panose="020B0004020202020204" pitchFamily="34" charset="0"/>
            </a:endParaRPr>
          </a:p>
        </p:txBody>
      </p:sp>
      <p:pic>
        <p:nvPicPr>
          <p:cNvPr id="1026" name="Picture 1">
            <a:extLst>
              <a:ext uri="{FF2B5EF4-FFF2-40B4-BE49-F238E27FC236}">
                <a16:creationId xmlns:a16="http://schemas.microsoft.com/office/drawing/2014/main" id="{BB421EBE-F6A6-91A2-A9ED-329E0653CBC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69866" y="1129614"/>
            <a:ext cx="2292350" cy="4927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Arrow: Up 8">
            <a:extLst>
              <a:ext uri="{FF2B5EF4-FFF2-40B4-BE49-F238E27FC236}">
                <a16:creationId xmlns:a16="http://schemas.microsoft.com/office/drawing/2014/main" id="{DF494F27-A356-7981-30A9-21B1D2F3DEEC}"/>
              </a:ext>
            </a:extLst>
          </p:cNvPr>
          <p:cNvSpPr/>
          <p:nvPr/>
        </p:nvSpPr>
        <p:spPr>
          <a:xfrm rot="18069047">
            <a:off x="8731183" y="5688599"/>
            <a:ext cx="373386" cy="885102"/>
          </a:xfrm>
          <a:prstGeom prst="up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15AD040C-77EF-AFCD-134E-EF695CA47D71}"/>
              </a:ext>
            </a:extLst>
          </p:cNvPr>
          <p:cNvSpPr txBox="1"/>
          <p:nvPr/>
        </p:nvSpPr>
        <p:spPr>
          <a:xfrm>
            <a:off x="401652" y="2273184"/>
            <a:ext cx="5320483" cy="1754326"/>
          </a:xfrm>
          <a:prstGeom prst="rect">
            <a:avLst/>
          </a:prstGeom>
          <a:noFill/>
        </p:spPr>
        <p:txBody>
          <a:bodyPr wrap="square" rtlCol="0">
            <a:spAutoFit/>
          </a:bodyPr>
          <a:lstStyle/>
          <a:p>
            <a:pPr algn="just"/>
            <a:r>
              <a:rPr lang="en-US" sz="1800" dirty="0"/>
              <a:t>The </a:t>
            </a:r>
            <a:r>
              <a:rPr lang="en-US" sz="1800" b="1" i="1" dirty="0"/>
              <a:t>Approver</a:t>
            </a:r>
            <a:r>
              <a:rPr lang="en-US" sz="1800" dirty="0"/>
              <a:t> will review the 01 SEFA Certification Letter for accuracy. The Approver will select the </a:t>
            </a:r>
            <a:r>
              <a:rPr lang="en-US" sz="1800" b="1" i="1" dirty="0"/>
              <a:t>“Approve”</a:t>
            </a:r>
            <a:r>
              <a:rPr lang="en-US" sz="1800" dirty="0"/>
              <a:t> button in Workiva to submit the approved 01 SEFA.  This button is in the </a:t>
            </a:r>
            <a:r>
              <a:rPr lang="en-US" sz="1800" b="1" i="1" dirty="0"/>
              <a:t>“Tasks”</a:t>
            </a:r>
            <a:r>
              <a:rPr lang="en-US" sz="1800" dirty="0"/>
              <a:t> area on the right side of the Workiva screen.  </a:t>
            </a:r>
          </a:p>
          <a:p>
            <a:pPr algn="ctr"/>
            <a:endParaRPr lang="en-US" sz="1800" dirty="0"/>
          </a:p>
        </p:txBody>
      </p:sp>
      <p:pic>
        <p:nvPicPr>
          <p:cNvPr id="3" name="#14">
            <a:hlinkClick r:id="" action="ppaction://media"/>
            <a:extLst>
              <a:ext uri="{FF2B5EF4-FFF2-40B4-BE49-F238E27FC236}">
                <a16:creationId xmlns:a16="http://schemas.microsoft.com/office/drawing/2014/main" id="{B2CA848A-7BDD-2B8A-A32A-9424C1DC6C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5223" y="765175"/>
            <a:ext cx="609601" cy="609600"/>
          </a:xfrm>
          <a:prstGeom prst="rect">
            <a:avLst/>
          </a:prstGeom>
        </p:spPr>
      </p:pic>
    </p:spTree>
    <p:extLst>
      <p:ext uri="{BB962C8B-B14F-4D97-AF65-F5344CB8AC3E}">
        <p14:creationId xmlns:p14="http://schemas.microsoft.com/office/powerpoint/2010/main" val="452783885"/>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A69E186-4A1E-63E0-0C0F-3AC47DE854D2}"/>
              </a:ext>
            </a:extLst>
          </p:cNvPr>
          <p:cNvSpPr txBox="1"/>
          <p:nvPr/>
        </p:nvSpPr>
        <p:spPr>
          <a:xfrm>
            <a:off x="433634" y="273550"/>
            <a:ext cx="11340444" cy="6247864"/>
          </a:xfrm>
          <a:prstGeom prst="rect">
            <a:avLst/>
          </a:prstGeom>
          <a:noFill/>
        </p:spPr>
        <p:txBody>
          <a:bodyPr wrap="square">
            <a:spAutoFit/>
          </a:bodyPr>
          <a:lstStyle/>
          <a:p>
            <a:pPr algn="ctr"/>
            <a:r>
              <a:rPr lang="en-US" sz="4000" b="1" i="1" dirty="0"/>
              <a:t>IF</a:t>
            </a:r>
            <a:r>
              <a:rPr lang="en-US" sz="4000" b="1" dirty="0"/>
              <a:t> your Agency did </a:t>
            </a:r>
            <a:r>
              <a:rPr lang="en-US" sz="4000" b="1" i="1" dirty="0"/>
              <a:t>NOT</a:t>
            </a:r>
            <a:r>
              <a:rPr lang="en-US" sz="4000" b="1" dirty="0"/>
              <a:t> receive Federal Awards for Fiscal Year 2025, as shown in the previous example, </a:t>
            </a:r>
            <a:r>
              <a:rPr lang="en-US" sz="4000" b="1" i="1" u="sng" dirty="0"/>
              <a:t>AND</a:t>
            </a:r>
            <a:r>
              <a:rPr lang="en-US" sz="4000" b="1" dirty="0"/>
              <a:t> you </a:t>
            </a:r>
            <a:r>
              <a:rPr lang="en-US" sz="4000" b="1" i="1" dirty="0"/>
              <a:t>HAVE SUBMITTED</a:t>
            </a:r>
            <a:r>
              <a:rPr lang="en-US" sz="4000" b="1" dirty="0"/>
              <a:t> THE 01 SEFA </a:t>
            </a:r>
            <a:r>
              <a:rPr lang="en-US" sz="4000" b="1" i="1" u="sng" dirty="0"/>
              <a:t>AND</a:t>
            </a:r>
            <a:r>
              <a:rPr lang="en-US" sz="4000" b="1" dirty="0"/>
              <a:t> the Approver has approved your submission, your Agency has completed the SEFA for FY25.  </a:t>
            </a:r>
          </a:p>
          <a:p>
            <a:pPr algn="ctr"/>
            <a:endParaRPr lang="en-US" sz="4000" b="1" dirty="0"/>
          </a:p>
          <a:p>
            <a:pPr algn="ctr"/>
            <a:r>
              <a:rPr lang="en-US" sz="4000" b="1" dirty="0"/>
              <a:t>Feel free to EXIT the training once we have concluded the Q&amp;A Session of this section of training.</a:t>
            </a:r>
          </a:p>
        </p:txBody>
      </p:sp>
      <p:pic>
        <p:nvPicPr>
          <p:cNvPr id="2" name="#18">
            <a:hlinkClick r:id="" action="ppaction://media"/>
            <a:extLst>
              <a:ext uri="{FF2B5EF4-FFF2-40B4-BE49-F238E27FC236}">
                <a16:creationId xmlns:a16="http://schemas.microsoft.com/office/drawing/2014/main" id="{B15446F6-C92C-5C63-0FDD-3066D15159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97678" y="745498"/>
            <a:ext cx="609600" cy="609600"/>
          </a:xfrm>
          <a:prstGeom prst="rect">
            <a:avLst/>
          </a:prstGeom>
        </p:spPr>
      </p:pic>
    </p:spTree>
    <p:extLst>
      <p:ext uri="{BB962C8B-B14F-4D97-AF65-F5344CB8AC3E}">
        <p14:creationId xmlns:p14="http://schemas.microsoft.com/office/powerpoint/2010/main" val="454541571"/>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2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BE049-20E2-41CA-A974-7628FC69D289}"/>
              </a:ext>
            </a:extLst>
          </p:cNvPr>
          <p:cNvSpPr>
            <a:spLocks noGrp="1"/>
          </p:cNvSpPr>
          <p:nvPr>
            <p:ph type="title"/>
          </p:nvPr>
        </p:nvSpPr>
        <p:spPr>
          <a:xfrm>
            <a:off x="6376347" y="649224"/>
            <a:ext cx="5404322" cy="3566160"/>
          </a:xfrm>
        </p:spPr>
        <p:txBody>
          <a:bodyPr vert="horz" lIns="91440" tIns="45720" rIns="91440" bIns="45720" rtlCol="0" anchor="b">
            <a:normAutofit/>
          </a:bodyPr>
          <a:lstStyle/>
          <a:p>
            <a:r>
              <a:rPr lang="en-US" sz="5400" dirty="0"/>
              <a:t>Q&amp;A Session</a:t>
            </a:r>
          </a:p>
        </p:txBody>
      </p:sp>
      <p:sp>
        <p:nvSpPr>
          <p:cNvPr id="1030" name="Content Placeholder 1029">
            <a:extLst>
              <a:ext uri="{FF2B5EF4-FFF2-40B4-BE49-F238E27FC236}">
                <a16:creationId xmlns:a16="http://schemas.microsoft.com/office/drawing/2014/main" id="{911106FB-CDCC-9CA1-7F2C-8FE30EEE9E64}"/>
              </a:ext>
            </a:extLst>
          </p:cNvPr>
          <p:cNvSpPr>
            <a:spLocks noGrp="1"/>
          </p:cNvSpPr>
          <p:nvPr>
            <p:ph idx="1"/>
          </p:nvPr>
        </p:nvSpPr>
        <p:spPr>
          <a:xfrm>
            <a:off x="7286625" y="4636008"/>
            <a:ext cx="3648075" cy="1572768"/>
          </a:xfrm>
        </p:spPr>
        <p:txBody>
          <a:bodyPr vert="horz" lIns="91440" tIns="45720" rIns="91440" bIns="45720" rtlCol="0">
            <a:normAutofit/>
          </a:bodyPr>
          <a:lstStyle/>
          <a:p>
            <a:pPr marL="0" indent="0">
              <a:buNone/>
            </a:pPr>
            <a:r>
              <a:rPr lang="en-US" sz="2400" u="sng" dirty="0">
                <a:solidFill>
                  <a:srgbClr val="0070C0"/>
                </a:solidFill>
                <a:hlinkClick r:id="rId5"/>
              </a:rPr>
              <a:t>ginac.shall@ky.gov</a:t>
            </a:r>
            <a:endParaRPr lang="en-US" sz="2400" u="sng" dirty="0">
              <a:solidFill>
                <a:srgbClr val="0070C0"/>
              </a:solidFill>
            </a:endParaRPr>
          </a:p>
          <a:p>
            <a:pPr marL="0" indent="0">
              <a:buNone/>
            </a:pPr>
            <a:r>
              <a:rPr lang="en-US" sz="2400" u="sng" dirty="0">
                <a:solidFill>
                  <a:srgbClr val="0070C0"/>
                </a:solidFill>
                <a:hlinkClick r:id="rId5"/>
              </a:rPr>
              <a:t>carolyn.noplis@ky.gov</a:t>
            </a:r>
            <a:endParaRPr lang="en-US" sz="2400" u="sng" dirty="0">
              <a:solidFill>
                <a:srgbClr val="0070C0"/>
              </a:solidFill>
            </a:endParaRPr>
          </a:p>
        </p:txBody>
      </p:sp>
      <p:pic>
        <p:nvPicPr>
          <p:cNvPr id="1026" name="Picture 2" descr="Premium Vector | Faq concept set people around exclamations and question  marks metaphor question answer">
            <a:extLst>
              <a:ext uri="{FF2B5EF4-FFF2-40B4-BE49-F238E27FC236}">
                <a16:creationId xmlns:a16="http://schemas.microsoft.com/office/drawing/2014/main" id="{2AD9574D-0E20-4536-A832-245A570D37D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3895" r="-3" b="-3"/>
          <a:stretch/>
        </p:blipFill>
        <p:spPr bwMode="auto">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FD999C-9B52-E441-F8CB-7C8DC571A824}"/>
              </a:ext>
            </a:extLst>
          </p:cNvPr>
          <p:cNvSpPr txBox="1"/>
          <p:nvPr/>
        </p:nvSpPr>
        <p:spPr>
          <a:xfrm>
            <a:off x="7004482" y="337351"/>
            <a:ext cx="4776186" cy="1015663"/>
          </a:xfrm>
          <a:prstGeom prst="rect">
            <a:avLst/>
          </a:prstGeom>
          <a:noFill/>
        </p:spPr>
        <p:txBody>
          <a:bodyPr wrap="square" rtlCol="0">
            <a:spAutoFit/>
          </a:bodyPr>
          <a:lstStyle/>
          <a:p>
            <a:r>
              <a:rPr kumimoji="0" lang="en-US" sz="6000" b="1" i="0" u="none" strike="noStrike" kern="1200" cap="none" spc="0" normalizeH="0" baseline="0" noProof="0" dirty="0">
                <a:ln>
                  <a:noFill/>
                </a:ln>
                <a:solidFill>
                  <a:srgbClr val="FF0000"/>
                </a:solidFill>
                <a:effectLst/>
                <a:uLnTx/>
                <a:uFillTx/>
                <a:latin typeface="Calibri" panose="020F0502020204030204"/>
                <a:ea typeface="+mj-ea"/>
                <a:cs typeface="+mj-cs"/>
              </a:rPr>
              <a:t>                        </a:t>
            </a:r>
            <a:endParaRPr lang="en-US" dirty="0"/>
          </a:p>
        </p:txBody>
      </p:sp>
      <p:pic>
        <p:nvPicPr>
          <p:cNvPr id="4" name="#19">
            <a:hlinkClick r:id="" action="ppaction://media"/>
            <a:extLst>
              <a:ext uri="{FF2B5EF4-FFF2-40B4-BE49-F238E27FC236}">
                <a16:creationId xmlns:a16="http://schemas.microsoft.com/office/drawing/2014/main" id="{4BB657C0-23E9-5738-C315-FC1BB6FADC9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7985" y="743414"/>
            <a:ext cx="609600" cy="609600"/>
          </a:xfrm>
          <a:prstGeom prst="rect">
            <a:avLst/>
          </a:prstGeom>
        </p:spPr>
      </p:pic>
    </p:spTree>
    <p:extLst>
      <p:ext uri="{BB962C8B-B14F-4D97-AF65-F5344CB8AC3E}">
        <p14:creationId xmlns:p14="http://schemas.microsoft.com/office/powerpoint/2010/main" val="2537198457"/>
      </p:ext>
    </p:extLst>
  </p:cSld>
  <p:clrMapOvr>
    <a:masterClrMapping/>
  </p:clrMapOvr>
  <mc:AlternateContent xmlns:mc="http://schemas.openxmlformats.org/markup-compatibility/2006" xmlns:p14="http://schemas.microsoft.com/office/powerpoint/2010/main">
    <mc:Choice Requires="p14">
      <p:transition spd="slow" p14:dur="4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0CE3A-E249-405F-B11F-A9FC13CED26E}"/>
              </a:ext>
            </a:extLst>
          </p:cNvPr>
          <p:cNvSpPr>
            <a:spLocks noGrp="1"/>
          </p:cNvSpPr>
          <p:nvPr>
            <p:ph type="title"/>
          </p:nvPr>
        </p:nvSpPr>
        <p:spPr>
          <a:xfrm>
            <a:off x="417539" y="58716"/>
            <a:ext cx="11347373" cy="1170009"/>
          </a:xfrm>
        </p:spPr>
        <p:txBody>
          <a:bodyPr anchor="t">
            <a:noAutofit/>
          </a:bodyPr>
          <a:lstStyle/>
          <a:p>
            <a:pPr algn="ctr"/>
            <a:r>
              <a:rPr lang="en-US" sz="4000" b="1" dirty="0"/>
              <a:t>Important definitions for SEFA</a:t>
            </a:r>
            <a:br>
              <a:rPr lang="en-US" sz="4000" b="1" dirty="0"/>
            </a:br>
            <a:r>
              <a:rPr lang="en-US" sz="4000" b="1" dirty="0"/>
              <a:t>R&amp;D ~ Pass-through ~ Grantor ~ Subrecipients</a:t>
            </a:r>
          </a:p>
        </p:txBody>
      </p:sp>
      <p:sp>
        <p:nvSpPr>
          <p:cNvPr id="4" name="TextBox 3">
            <a:extLst>
              <a:ext uri="{FF2B5EF4-FFF2-40B4-BE49-F238E27FC236}">
                <a16:creationId xmlns:a16="http://schemas.microsoft.com/office/drawing/2014/main" id="{DA5EF553-5836-860C-630B-945E2376B86E}"/>
              </a:ext>
            </a:extLst>
          </p:cNvPr>
          <p:cNvSpPr txBox="1"/>
          <p:nvPr/>
        </p:nvSpPr>
        <p:spPr>
          <a:xfrm>
            <a:off x="561975" y="1228725"/>
            <a:ext cx="11020425" cy="6186309"/>
          </a:xfrm>
          <a:prstGeom prst="rect">
            <a:avLst/>
          </a:prstGeom>
          <a:noFill/>
        </p:spPr>
        <p:txBody>
          <a:bodyPr wrap="square" rtlCol="0">
            <a:spAutoFit/>
          </a:bodyPr>
          <a:lstStyle/>
          <a:p>
            <a:pPr algn="just" fontAlgn="ctr"/>
            <a:r>
              <a:rPr lang="en-US" b="1" i="1" dirty="0"/>
              <a:t>Research &amp; Development - </a:t>
            </a:r>
            <a:r>
              <a:rPr lang="en-US" b="0" i="0" dirty="0">
                <a:effectLst/>
                <a:latin typeface="Google Sans"/>
              </a:rPr>
              <a:t>defined as all research activities, both basic and applied, and all development activities performed by a non-federal entity. This definition encompasses both the systematic study to gain scientific knowledge (research) and the systematic use of that knowledge to produce useful materials, devices, systems, or methods (development).</a:t>
            </a:r>
            <a:r>
              <a:rPr lang="en-US" b="1" i="1" dirty="0">
                <a:latin typeface="Google Sans"/>
              </a:rPr>
              <a:t> </a:t>
            </a:r>
          </a:p>
          <a:p>
            <a:pPr algn="just" fontAlgn="ctr"/>
            <a:endParaRPr lang="en-US" b="1" i="1" dirty="0">
              <a:latin typeface="Google Sans"/>
            </a:endParaRPr>
          </a:p>
          <a:p>
            <a:pPr algn="just" fontAlgn="ctr"/>
            <a:r>
              <a:rPr lang="en-US" b="1" i="1" dirty="0">
                <a:latin typeface="Google Sans"/>
              </a:rPr>
              <a:t>Pass-through </a:t>
            </a:r>
            <a:r>
              <a:rPr lang="en-US" b="1" dirty="0">
                <a:latin typeface="Google Sans"/>
              </a:rPr>
              <a:t>FROM - </a:t>
            </a:r>
            <a:r>
              <a:rPr lang="en-US" b="0" i="0" dirty="0">
                <a:effectLst/>
                <a:latin typeface="Google Sans"/>
              </a:rPr>
              <a:t>In the context of financial reporting for federal grants, "pass-through from” refers to a federal award that an organization </a:t>
            </a:r>
            <a:r>
              <a:rPr lang="en-US" b="1" i="1" u="sng" dirty="0">
                <a:effectLst/>
                <a:latin typeface="Google Sans"/>
              </a:rPr>
              <a:t>receives from a non-Federal entity </a:t>
            </a:r>
            <a:r>
              <a:rPr lang="en-US" b="0" i="0" dirty="0">
                <a:effectLst/>
                <a:latin typeface="Google Sans"/>
              </a:rPr>
              <a:t>(like a state or local government) </a:t>
            </a:r>
            <a:r>
              <a:rPr lang="en-US" b="1" i="1" u="sng" dirty="0">
                <a:effectLst/>
                <a:latin typeface="Google Sans"/>
              </a:rPr>
              <a:t>instead of directly from a Federal agency.</a:t>
            </a:r>
          </a:p>
          <a:p>
            <a:pPr algn="l" fontAlgn="ctr"/>
            <a:endParaRPr lang="en-US" dirty="0">
              <a:latin typeface="Google Sans"/>
            </a:endParaRPr>
          </a:p>
          <a:p>
            <a:pPr algn="just" fontAlgn="ctr"/>
            <a:r>
              <a:rPr lang="en-US" b="1" i="1" dirty="0">
                <a:latin typeface="Google Sans"/>
              </a:rPr>
              <a:t>Pass-through </a:t>
            </a:r>
            <a:r>
              <a:rPr lang="en-US" b="1" dirty="0">
                <a:latin typeface="Google Sans"/>
              </a:rPr>
              <a:t>TO - </a:t>
            </a:r>
            <a:r>
              <a:rPr lang="en-US" b="0" i="0" dirty="0">
                <a:effectLst/>
                <a:latin typeface="Google Sans"/>
              </a:rPr>
              <a:t>In the context of financial reporting, especially within the SEFA, "pass-through to” refers to federal funds that are </a:t>
            </a:r>
            <a:r>
              <a:rPr lang="en-US" b="1" i="1" u="sng" dirty="0">
                <a:effectLst/>
                <a:latin typeface="Google Sans"/>
              </a:rPr>
              <a:t>received by one organization and then distributed to another organization to carry out a federal program</a:t>
            </a:r>
            <a:r>
              <a:rPr lang="en-US" b="0" i="0" dirty="0">
                <a:effectLst/>
                <a:latin typeface="Google Sans"/>
              </a:rPr>
              <a:t>. These funds are </a:t>
            </a:r>
            <a:r>
              <a:rPr lang="en-US" b="1" i="1" u="sng" dirty="0">
                <a:effectLst/>
                <a:latin typeface="Google Sans"/>
              </a:rPr>
              <a:t>not spent directly by the receiving entity but are passed on to a subrecipient</a:t>
            </a:r>
            <a:r>
              <a:rPr lang="en-US" b="0" i="0" dirty="0">
                <a:effectLst/>
                <a:latin typeface="Google Sans"/>
              </a:rPr>
              <a:t> who then performs the work required by the federal grant. </a:t>
            </a:r>
          </a:p>
          <a:p>
            <a:pPr algn="just" fontAlgn="ctr"/>
            <a:r>
              <a:rPr lang="en-US" b="0" i="0" dirty="0">
                <a:effectLst/>
                <a:latin typeface="Google Sans"/>
              </a:rPr>
              <a:t> </a:t>
            </a:r>
          </a:p>
          <a:p>
            <a:pPr algn="just" fontAlgn="ctr"/>
            <a:r>
              <a:rPr lang="en-US" b="1" i="1" dirty="0">
                <a:latin typeface="Google Sans"/>
              </a:rPr>
              <a:t>Subrecipient vs Vendor -</a:t>
            </a:r>
            <a:r>
              <a:rPr lang="en-US" dirty="0">
                <a:latin typeface="Google Sans"/>
              </a:rPr>
              <a:t> </a:t>
            </a:r>
            <a:r>
              <a:rPr lang="en-US" b="0" i="0" dirty="0">
                <a:effectLst/>
                <a:latin typeface="Google Sans"/>
              </a:rPr>
              <a:t>a subrecipient is an entity </a:t>
            </a:r>
            <a:r>
              <a:rPr lang="en-US" b="1" i="1" u="sng" dirty="0">
                <a:effectLst/>
                <a:latin typeface="Google Sans"/>
              </a:rPr>
              <a:t>that receives a portion of a federal award to carry out part of the program</a:t>
            </a:r>
            <a:r>
              <a:rPr lang="en-US" b="0" i="0" dirty="0">
                <a:effectLst/>
                <a:latin typeface="Google Sans"/>
              </a:rPr>
              <a:t>, while a vendor is an entity that provides goods or services </a:t>
            </a:r>
            <a:r>
              <a:rPr lang="en-US" b="1" i="1" u="sng" dirty="0">
                <a:effectLst/>
                <a:latin typeface="Google Sans"/>
              </a:rPr>
              <a:t>in support of the program</a:t>
            </a:r>
            <a:r>
              <a:rPr lang="en-US" b="0" i="0" dirty="0">
                <a:effectLst/>
                <a:latin typeface="Google Sans"/>
              </a:rPr>
              <a:t>. A subrecipient is subject to compliance requirements of the federal program, while a vendor is not.</a:t>
            </a:r>
          </a:p>
          <a:p>
            <a:pPr algn="l" fontAlgn="ctr"/>
            <a:endParaRPr lang="en-US" dirty="0">
              <a:latin typeface="Google Sans"/>
            </a:endParaRPr>
          </a:p>
          <a:p>
            <a:pPr algn="just" fontAlgn="ctr"/>
            <a:r>
              <a:rPr lang="en-US" b="1" i="1" dirty="0">
                <a:latin typeface="Google Sans"/>
              </a:rPr>
              <a:t>Paid to Grantor –</a:t>
            </a:r>
            <a:r>
              <a:rPr lang="en-US" dirty="0">
                <a:latin typeface="Google Sans"/>
              </a:rPr>
              <a:t> Expired grant funds returned to the Grantor. </a:t>
            </a:r>
          </a:p>
          <a:p>
            <a:pPr algn="just" fontAlgn="ctr"/>
            <a:endParaRPr lang="en-US" b="1" i="1" dirty="0"/>
          </a:p>
          <a:p>
            <a:pPr algn="l" fontAlgn="ctr"/>
            <a:endParaRPr lang="en-US" dirty="0">
              <a:latin typeface="Google Sans"/>
            </a:endParaRPr>
          </a:p>
          <a:p>
            <a:endParaRPr lang="en-US" b="1" i="1" dirty="0">
              <a:latin typeface="Google Sans"/>
            </a:endParaRPr>
          </a:p>
        </p:txBody>
      </p:sp>
      <p:pic>
        <p:nvPicPr>
          <p:cNvPr id="6" name="ttsmaker-file-2025-5-21-15-44-11">
            <a:hlinkClick r:id="" action="ppaction://media"/>
            <a:extLst>
              <a:ext uri="{FF2B5EF4-FFF2-40B4-BE49-F238E27FC236}">
                <a16:creationId xmlns:a16="http://schemas.microsoft.com/office/drawing/2014/main" id="{B8F8D4D3-D1C5-4FE6-7876-03661C9F674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900" y="736600"/>
            <a:ext cx="609600" cy="609600"/>
          </a:xfrm>
          <a:prstGeom prst="rect">
            <a:avLst/>
          </a:prstGeom>
        </p:spPr>
      </p:pic>
    </p:spTree>
    <p:extLst>
      <p:ext uri="{BB962C8B-B14F-4D97-AF65-F5344CB8AC3E}">
        <p14:creationId xmlns:p14="http://schemas.microsoft.com/office/powerpoint/2010/main" val="2648588687"/>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7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964C-A39C-D0E0-3598-B8E9C9692229}"/>
              </a:ext>
            </a:extLst>
          </p:cNvPr>
          <p:cNvSpPr>
            <a:spLocks noGrp="1"/>
          </p:cNvSpPr>
          <p:nvPr>
            <p:ph type="title"/>
          </p:nvPr>
        </p:nvSpPr>
        <p:spPr/>
        <p:txBody>
          <a:bodyPr/>
          <a:lstStyle/>
          <a:p>
            <a:pPr algn="ctr"/>
            <a:r>
              <a:rPr lang="en-US" b="1" dirty="0"/>
              <a:t>Research &amp; Development (R&amp;D)</a:t>
            </a:r>
          </a:p>
        </p:txBody>
      </p:sp>
      <p:sp>
        <p:nvSpPr>
          <p:cNvPr id="3" name="Content Placeholder 2">
            <a:extLst>
              <a:ext uri="{FF2B5EF4-FFF2-40B4-BE49-F238E27FC236}">
                <a16:creationId xmlns:a16="http://schemas.microsoft.com/office/drawing/2014/main" id="{4EF0FD36-2E6D-8069-6415-64A42AD6193D}"/>
              </a:ext>
            </a:extLst>
          </p:cNvPr>
          <p:cNvSpPr>
            <a:spLocks noGrp="1"/>
          </p:cNvSpPr>
          <p:nvPr>
            <p:ph idx="1"/>
          </p:nvPr>
        </p:nvSpPr>
        <p:spPr>
          <a:xfrm>
            <a:off x="838200" y="1825624"/>
            <a:ext cx="10515600" cy="2321503"/>
          </a:xfrm>
        </p:spPr>
        <p:txBody>
          <a:bodyPr/>
          <a:lstStyle/>
          <a:p>
            <a:r>
              <a:rPr lang="en-US" sz="1800" kern="800" dirty="0">
                <a:solidFill>
                  <a:srgbClr val="000000"/>
                </a:solidFill>
                <a:effectLst/>
                <a:latin typeface="Times New Roman" panose="02020603050405020304" pitchFamily="18" charset="0"/>
                <a:ea typeface="Times New Roman" panose="02020603050405020304" pitchFamily="18" charset="0"/>
              </a:rPr>
              <a:t>All federal programs with research and development expenditures, as defined in the 2 CFR Section 200.87, should be reported.  </a:t>
            </a:r>
          </a:p>
          <a:p>
            <a:r>
              <a:rPr lang="en-US" sz="1800" kern="800" dirty="0">
                <a:solidFill>
                  <a:srgbClr val="000000"/>
                </a:solidFill>
                <a:effectLst/>
                <a:latin typeface="Times New Roman" panose="02020603050405020304" pitchFamily="18" charset="0"/>
                <a:ea typeface="Times New Roman" panose="02020603050405020304" pitchFamily="18" charset="0"/>
              </a:rPr>
              <a:t>Explain how the Department determined the research and development expenditures. </a:t>
            </a:r>
          </a:p>
          <a:p>
            <a:r>
              <a:rPr lang="en-US" sz="1800" kern="800" dirty="0">
                <a:solidFill>
                  <a:srgbClr val="000000"/>
                </a:solidFill>
                <a:effectLst/>
                <a:latin typeface="Times New Roman" panose="02020603050405020304" pitchFamily="18" charset="0"/>
                <a:ea typeface="Times New Roman" panose="02020603050405020304" pitchFamily="18" charset="0"/>
              </a:rPr>
              <a:t>If the research and development expenditures are coded in eMARS, please indicate appropriate codes for each federal program. </a:t>
            </a:r>
          </a:p>
          <a:p>
            <a:r>
              <a:rPr lang="en-US" sz="1800" kern="800" dirty="0">
                <a:solidFill>
                  <a:srgbClr val="000000"/>
                </a:solidFill>
                <a:effectLst/>
                <a:latin typeface="Times New Roman" panose="02020603050405020304" pitchFamily="18" charset="0"/>
                <a:ea typeface="Times New Roman" panose="02020603050405020304" pitchFamily="18" charset="0"/>
              </a:rPr>
              <a:t>If the research and development expenditure amounts are determined, or accounted for, outside of eMARS, please provide a detailed explanation of the process. </a:t>
            </a:r>
            <a:endParaRPr lang="en-US" sz="1800" kern="800" dirty="0">
              <a:effectLst/>
              <a:latin typeface="Times New Roman" panose="02020603050405020304" pitchFamily="18" charset="0"/>
              <a:ea typeface="Times New Roman" panose="02020603050405020304" pitchFamily="18" charset="0"/>
            </a:endParaRPr>
          </a:p>
          <a:p>
            <a:endParaRPr lang="en-US" dirty="0"/>
          </a:p>
          <a:p>
            <a:endParaRPr lang="en-US" dirty="0"/>
          </a:p>
        </p:txBody>
      </p:sp>
      <p:pic>
        <p:nvPicPr>
          <p:cNvPr id="1026" name="Picture 2">
            <a:extLst>
              <a:ext uri="{FF2B5EF4-FFF2-40B4-BE49-F238E27FC236}">
                <a16:creationId xmlns:a16="http://schemas.microsoft.com/office/drawing/2014/main" id="{0103AE48-1800-7465-E9FB-BD461FD680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9328" y="4382799"/>
            <a:ext cx="64389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rrow: Left 3">
            <a:extLst>
              <a:ext uri="{FF2B5EF4-FFF2-40B4-BE49-F238E27FC236}">
                <a16:creationId xmlns:a16="http://schemas.microsoft.com/office/drawing/2014/main" id="{778CA098-B123-FACB-5C8B-DFF5E77066E2}"/>
              </a:ext>
            </a:extLst>
          </p:cNvPr>
          <p:cNvSpPr/>
          <p:nvPr/>
        </p:nvSpPr>
        <p:spPr>
          <a:xfrm>
            <a:off x="9139253" y="5116945"/>
            <a:ext cx="1611356" cy="369455"/>
          </a:xfrm>
          <a:prstGeom prst="leftArrow">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7CE3C81-1A6A-52CB-ABC3-E5D9AF8A97DD}"/>
              </a:ext>
            </a:extLst>
          </p:cNvPr>
          <p:cNvSpPr txBox="1"/>
          <p:nvPr/>
        </p:nvSpPr>
        <p:spPr>
          <a:xfrm>
            <a:off x="9220913" y="5195844"/>
            <a:ext cx="1529696" cy="230832"/>
          </a:xfrm>
          <a:prstGeom prst="rect">
            <a:avLst/>
          </a:prstGeom>
          <a:noFill/>
        </p:spPr>
        <p:txBody>
          <a:bodyPr wrap="square" rtlCol="0">
            <a:spAutoFit/>
          </a:bodyPr>
          <a:lstStyle/>
          <a:p>
            <a:r>
              <a:rPr lang="en-US" sz="900" dirty="0">
                <a:solidFill>
                  <a:schemeClr val="bg1"/>
                </a:solidFill>
              </a:rPr>
              <a:t>Example R&amp;D Explanation</a:t>
            </a:r>
          </a:p>
        </p:txBody>
      </p:sp>
      <p:pic>
        <p:nvPicPr>
          <p:cNvPr id="6" name="Research &amp; Development">
            <a:hlinkClick r:id="" action="ppaction://media"/>
            <a:extLst>
              <a:ext uri="{FF2B5EF4-FFF2-40B4-BE49-F238E27FC236}">
                <a16:creationId xmlns:a16="http://schemas.microsoft.com/office/drawing/2014/main" id="{861E6B61-4AE5-E04F-B8B7-C18C6EFC51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30036" y="418306"/>
            <a:ext cx="609601" cy="609600"/>
          </a:xfrm>
          <a:prstGeom prst="rect">
            <a:avLst/>
          </a:prstGeom>
        </p:spPr>
      </p:pic>
    </p:spTree>
    <p:extLst>
      <p:ext uri="{BB962C8B-B14F-4D97-AF65-F5344CB8AC3E}">
        <p14:creationId xmlns:p14="http://schemas.microsoft.com/office/powerpoint/2010/main" val="3191379565"/>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964C-A39C-D0E0-3598-B8E9C9692229}"/>
              </a:ext>
            </a:extLst>
          </p:cNvPr>
          <p:cNvSpPr>
            <a:spLocks noGrp="1"/>
          </p:cNvSpPr>
          <p:nvPr>
            <p:ph type="title"/>
          </p:nvPr>
        </p:nvSpPr>
        <p:spPr/>
        <p:txBody>
          <a:bodyPr>
            <a:normAutofit/>
          </a:bodyPr>
          <a:lstStyle/>
          <a:p>
            <a:pPr algn="ctr"/>
            <a:r>
              <a:rPr lang="en-US" b="1" dirty="0"/>
              <a:t>Federal Funding Grant Award Example</a:t>
            </a:r>
            <a:br>
              <a:rPr lang="en-US" b="1" dirty="0"/>
            </a:br>
            <a:r>
              <a:rPr lang="en-US" b="1" dirty="0"/>
              <a:t>Pass-throughs:</a:t>
            </a:r>
            <a:r>
              <a:rPr lang="en-US" b="1" i="1" dirty="0"/>
              <a:t> </a:t>
            </a:r>
            <a:r>
              <a:rPr lang="en-US" b="1" dirty="0"/>
              <a:t>KDE </a:t>
            </a:r>
            <a:r>
              <a:rPr lang="en-US" b="1" i="1" dirty="0"/>
              <a:t>To</a:t>
            </a:r>
            <a:r>
              <a:rPr lang="en-US" b="1" dirty="0"/>
              <a:t> DOC, DJJ &amp; CHFS</a:t>
            </a:r>
          </a:p>
        </p:txBody>
      </p:sp>
      <p:pic>
        <p:nvPicPr>
          <p:cNvPr id="10" name="Picture 9" descr="Graphical user interface&#10;&#10;AI-generated content may be incorrect.">
            <a:extLst>
              <a:ext uri="{FF2B5EF4-FFF2-40B4-BE49-F238E27FC236}">
                <a16:creationId xmlns:a16="http://schemas.microsoft.com/office/drawing/2014/main" id="{7E960BFB-803D-59C6-5AE6-A32C50026C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7599" y="1817603"/>
            <a:ext cx="6716062" cy="4867954"/>
          </a:xfrm>
          <a:prstGeom prst="rect">
            <a:avLst/>
          </a:prstGeom>
        </p:spPr>
      </p:pic>
      <p:sp>
        <p:nvSpPr>
          <p:cNvPr id="12" name="TextBox 11">
            <a:extLst>
              <a:ext uri="{FF2B5EF4-FFF2-40B4-BE49-F238E27FC236}">
                <a16:creationId xmlns:a16="http://schemas.microsoft.com/office/drawing/2014/main" id="{08375DF3-81C5-6C85-CAD1-65B7E325DCF0}"/>
              </a:ext>
            </a:extLst>
          </p:cNvPr>
          <p:cNvSpPr txBox="1"/>
          <p:nvPr/>
        </p:nvSpPr>
        <p:spPr>
          <a:xfrm>
            <a:off x="9551042" y="1512237"/>
            <a:ext cx="2640957" cy="4893647"/>
          </a:xfrm>
          <a:prstGeom prst="rect">
            <a:avLst/>
          </a:prstGeom>
          <a:noFill/>
        </p:spPr>
        <p:txBody>
          <a:bodyPr wrap="square" rtlCol="0">
            <a:spAutoFit/>
          </a:bodyPr>
          <a:lstStyle/>
          <a:p>
            <a:r>
              <a:rPr lang="en-US" b="1" u="sng" dirty="0">
                <a:latin typeface="Perpetua" panose="02020502060401020303" pitchFamily="18" charset="0"/>
              </a:rPr>
              <a:t>Pass-through</a:t>
            </a:r>
            <a:r>
              <a:rPr lang="en-US" b="1" i="1" u="sng" dirty="0">
                <a:latin typeface="Perpetua" panose="02020502060401020303" pitchFamily="18" charset="0"/>
              </a:rPr>
              <a:t> FROM:</a:t>
            </a:r>
          </a:p>
          <a:p>
            <a:r>
              <a:rPr lang="en-US" b="1" i="1" dirty="0">
                <a:latin typeface="Perpetua" panose="02020502060401020303" pitchFamily="18" charset="0"/>
              </a:rPr>
              <a:t>DOC, DJJ &amp; CHFS</a:t>
            </a:r>
          </a:p>
          <a:p>
            <a:endParaRPr lang="en-US" b="1" i="1" dirty="0">
              <a:latin typeface="Perpetua" panose="02020502060401020303" pitchFamily="18" charset="0"/>
            </a:endParaRPr>
          </a:p>
          <a:p>
            <a:pPr marL="342900" indent="-342900">
              <a:buAutoNum type="arabicPeriod"/>
            </a:pPr>
            <a:r>
              <a:rPr lang="en-US" sz="1600" dirty="0">
                <a:latin typeface="Perpetua" panose="02020502060401020303" pitchFamily="18" charset="0"/>
              </a:rPr>
              <a:t>Each Department receives funds from KDE records as </a:t>
            </a:r>
            <a:r>
              <a:rPr lang="en-US" sz="1600" b="1" i="1" dirty="0">
                <a:latin typeface="Perpetua" panose="02020502060401020303" pitchFamily="18" charset="0"/>
              </a:rPr>
              <a:t>CASH Passed-through FROM </a:t>
            </a:r>
            <a:r>
              <a:rPr lang="en-US" sz="1600" dirty="0">
                <a:latin typeface="Perpetua" panose="02020502060401020303" pitchFamily="18" charset="0"/>
              </a:rPr>
              <a:t>Column K, SEFA 02. </a:t>
            </a:r>
          </a:p>
          <a:p>
            <a:pPr marL="342900" indent="-342900">
              <a:buAutoNum type="arabicPeriod"/>
            </a:pPr>
            <a:endParaRPr lang="en-US" sz="1600" dirty="0">
              <a:latin typeface="Perpetua" panose="02020502060401020303" pitchFamily="18" charset="0"/>
            </a:endParaRPr>
          </a:p>
          <a:p>
            <a:pPr marL="342900" indent="-342900">
              <a:buAutoNum type="arabicPeriod"/>
            </a:pPr>
            <a:r>
              <a:rPr lang="en-US" sz="1600" dirty="0">
                <a:latin typeface="Perpetua" panose="02020502060401020303" pitchFamily="18" charset="0"/>
              </a:rPr>
              <a:t>Each Department will show the expenditures in the </a:t>
            </a:r>
            <a:r>
              <a:rPr lang="en-US" sz="1600" b="1" i="1" dirty="0">
                <a:latin typeface="Perpetua" panose="02020502060401020303" pitchFamily="18" charset="0"/>
              </a:rPr>
              <a:t>CASH EXPENDITURES, </a:t>
            </a:r>
            <a:r>
              <a:rPr lang="en-US" sz="1600" dirty="0">
                <a:latin typeface="Perpetua" panose="02020502060401020303" pitchFamily="18" charset="0"/>
              </a:rPr>
              <a:t>Column H, SEFA 02.</a:t>
            </a:r>
          </a:p>
          <a:p>
            <a:pPr marL="342900" indent="-342900">
              <a:buAutoNum type="arabicPeriod"/>
            </a:pPr>
            <a:endParaRPr lang="en-US" sz="1600" dirty="0">
              <a:latin typeface="Perpetua" panose="02020502060401020303" pitchFamily="18" charset="0"/>
            </a:endParaRPr>
          </a:p>
          <a:p>
            <a:pPr marL="342900" indent="-342900">
              <a:buAutoNum type="arabicPeriod"/>
            </a:pPr>
            <a:r>
              <a:rPr lang="en-US" sz="1600" dirty="0">
                <a:latin typeface="Perpetua" panose="02020502060401020303" pitchFamily="18" charset="0"/>
              </a:rPr>
              <a:t>Each Department records this Pass-through </a:t>
            </a:r>
            <a:r>
              <a:rPr lang="en-US" sz="1600" b="1" i="1" dirty="0">
                <a:latin typeface="Perpetua" panose="02020502060401020303" pitchFamily="18" charset="0"/>
              </a:rPr>
              <a:t>FROM</a:t>
            </a:r>
            <a:r>
              <a:rPr lang="en-US" sz="1600" dirty="0">
                <a:latin typeface="Perpetua" panose="02020502060401020303" pitchFamily="18" charset="0"/>
              </a:rPr>
              <a:t>, SEFA 03, Note </a:t>
            </a:r>
            <a:r>
              <a:rPr lang="en-US" sz="1600" b="1" dirty="0">
                <a:latin typeface="Perpetua" panose="02020502060401020303" pitchFamily="18" charset="0"/>
              </a:rPr>
              <a:t>3</a:t>
            </a:r>
            <a:r>
              <a:rPr lang="en-US" sz="1600" dirty="0">
                <a:latin typeface="Perpetua" panose="02020502060401020303" pitchFamily="18" charset="0"/>
              </a:rPr>
              <a:t> section, listed numerically by ALN.</a:t>
            </a:r>
            <a:endParaRPr lang="en-US" sz="1600" i="1" dirty="0">
              <a:latin typeface="Perpetua" panose="02020502060401020303" pitchFamily="18" charset="0"/>
            </a:endParaRPr>
          </a:p>
          <a:p>
            <a:pPr marL="342900" indent="-342900">
              <a:buAutoNum type="arabicPeriod"/>
            </a:pPr>
            <a:endParaRPr lang="en-US" dirty="0">
              <a:latin typeface="Perpetua" panose="02020502060401020303" pitchFamily="18" charset="0"/>
            </a:endParaRPr>
          </a:p>
        </p:txBody>
      </p:sp>
      <p:sp>
        <p:nvSpPr>
          <p:cNvPr id="15" name="TextBox 14">
            <a:extLst>
              <a:ext uri="{FF2B5EF4-FFF2-40B4-BE49-F238E27FC236}">
                <a16:creationId xmlns:a16="http://schemas.microsoft.com/office/drawing/2014/main" id="{36733C5C-7CFF-B624-3047-405370FF7C88}"/>
              </a:ext>
            </a:extLst>
          </p:cNvPr>
          <p:cNvSpPr txBox="1"/>
          <p:nvPr/>
        </p:nvSpPr>
        <p:spPr>
          <a:xfrm>
            <a:off x="107445" y="1525103"/>
            <a:ext cx="2550893" cy="4616648"/>
          </a:xfrm>
          <a:prstGeom prst="rect">
            <a:avLst/>
          </a:prstGeom>
          <a:noFill/>
        </p:spPr>
        <p:txBody>
          <a:bodyPr wrap="square" rtlCol="0">
            <a:spAutoFit/>
          </a:bodyPr>
          <a:lstStyle/>
          <a:p>
            <a:r>
              <a:rPr lang="en-US" b="1" u="sng" dirty="0">
                <a:latin typeface="Perpetua" panose="02020502060401020303" pitchFamily="18" charset="0"/>
              </a:rPr>
              <a:t>Pass-through</a:t>
            </a:r>
            <a:r>
              <a:rPr lang="en-US" b="1" i="1" u="sng" dirty="0">
                <a:latin typeface="Perpetua" panose="02020502060401020303" pitchFamily="18" charset="0"/>
              </a:rPr>
              <a:t> TO:</a:t>
            </a:r>
            <a:r>
              <a:rPr lang="en-US" b="1" i="1" dirty="0">
                <a:latin typeface="Perpetua" panose="02020502060401020303" pitchFamily="18" charset="0"/>
              </a:rPr>
              <a:t> </a:t>
            </a:r>
          </a:p>
          <a:p>
            <a:r>
              <a:rPr lang="en-US" b="1" i="1" dirty="0">
                <a:latin typeface="Perpetua" panose="02020502060401020303" pitchFamily="18" charset="0"/>
              </a:rPr>
              <a:t>KDE</a:t>
            </a:r>
          </a:p>
          <a:p>
            <a:endParaRPr lang="en-US" b="1" i="1" u="sng" dirty="0">
              <a:latin typeface="Perpetua" panose="02020502060401020303" pitchFamily="18" charset="0"/>
            </a:endParaRPr>
          </a:p>
          <a:p>
            <a:r>
              <a:rPr lang="en-US" sz="1600" b="0" i="0" u="none" strike="noStrike" dirty="0">
                <a:solidFill>
                  <a:srgbClr val="000000"/>
                </a:solidFill>
                <a:effectLst/>
                <a:latin typeface="Perpetua" panose="02020502060401020303" pitchFamily="18" charset="0"/>
              </a:rPr>
              <a:t>1. KDE receives Federal Award from US DOE and records as </a:t>
            </a:r>
            <a:r>
              <a:rPr lang="en-US" sz="1600" b="1" i="1" dirty="0">
                <a:solidFill>
                  <a:srgbClr val="000000"/>
                </a:solidFill>
                <a:latin typeface="Perpetua" panose="02020502060401020303" pitchFamily="18" charset="0"/>
              </a:rPr>
              <a:t>COLLECTED</a:t>
            </a:r>
            <a:r>
              <a:rPr lang="en-US" sz="1600" b="1" i="1" u="none" strike="noStrike" dirty="0">
                <a:solidFill>
                  <a:srgbClr val="000000"/>
                </a:solidFill>
                <a:effectLst/>
                <a:latin typeface="Perpetua" panose="02020502060401020303" pitchFamily="18" charset="0"/>
              </a:rPr>
              <a:t> REVENUES</a:t>
            </a:r>
            <a:r>
              <a:rPr lang="en-US" sz="1600" i="1" u="none" strike="noStrike" dirty="0">
                <a:solidFill>
                  <a:srgbClr val="000000"/>
                </a:solidFill>
                <a:effectLst/>
                <a:latin typeface="Perpetua" panose="02020502060401020303" pitchFamily="18" charset="0"/>
              </a:rPr>
              <a:t> </a:t>
            </a:r>
            <a:r>
              <a:rPr lang="en-US" sz="1600" u="none" strike="noStrike" dirty="0">
                <a:solidFill>
                  <a:srgbClr val="000000"/>
                </a:solidFill>
                <a:effectLst/>
                <a:latin typeface="Perpetua" panose="02020502060401020303" pitchFamily="18" charset="0"/>
              </a:rPr>
              <a:t>Column G, SEFA 02</a:t>
            </a:r>
            <a:r>
              <a:rPr lang="en-US" sz="1600" b="1" u="none" strike="noStrike" dirty="0">
                <a:solidFill>
                  <a:srgbClr val="000000"/>
                </a:solidFill>
                <a:effectLst/>
                <a:latin typeface="Perpetua" panose="02020502060401020303" pitchFamily="18" charset="0"/>
              </a:rPr>
              <a:t>.</a:t>
            </a:r>
            <a:r>
              <a:rPr lang="en-US" sz="1600" b="0" u="none" strike="noStrike" dirty="0">
                <a:solidFill>
                  <a:srgbClr val="000000"/>
                </a:solidFill>
                <a:effectLst/>
                <a:latin typeface="Perpetua" panose="02020502060401020303" pitchFamily="18" charset="0"/>
              </a:rPr>
              <a:t>  </a:t>
            </a:r>
          </a:p>
          <a:p>
            <a:endParaRPr lang="en-US" sz="1600" dirty="0">
              <a:solidFill>
                <a:srgbClr val="000000"/>
              </a:solidFill>
              <a:latin typeface="Perpetua" panose="02020502060401020303" pitchFamily="18" charset="0"/>
            </a:endParaRPr>
          </a:p>
          <a:p>
            <a:r>
              <a:rPr lang="en-US" sz="1600" dirty="0">
                <a:solidFill>
                  <a:srgbClr val="000000"/>
                </a:solidFill>
                <a:latin typeface="Perpetua" panose="02020502060401020303" pitchFamily="18" charset="0"/>
              </a:rPr>
              <a:t>2. KDE will show the expenditure in the </a:t>
            </a:r>
            <a:r>
              <a:rPr lang="en-US" sz="1600" b="1" i="1" dirty="0">
                <a:solidFill>
                  <a:srgbClr val="000000"/>
                </a:solidFill>
                <a:latin typeface="Perpetua" panose="02020502060401020303" pitchFamily="18" charset="0"/>
              </a:rPr>
              <a:t>CASH Passed-through TO, </a:t>
            </a:r>
            <a:r>
              <a:rPr lang="en-US" sz="1600" dirty="0">
                <a:solidFill>
                  <a:srgbClr val="000000"/>
                </a:solidFill>
                <a:latin typeface="Perpetua" panose="02020502060401020303" pitchFamily="18" charset="0"/>
              </a:rPr>
              <a:t>Column L, for all Departments, listed by ALN.</a:t>
            </a:r>
          </a:p>
          <a:p>
            <a:endParaRPr lang="en-US" sz="1600" dirty="0">
              <a:solidFill>
                <a:srgbClr val="000000"/>
              </a:solidFill>
              <a:latin typeface="Perpetua" panose="02020502060401020303" pitchFamily="18" charset="0"/>
            </a:endParaRPr>
          </a:p>
          <a:p>
            <a:r>
              <a:rPr lang="en-US" sz="1600" dirty="0">
                <a:solidFill>
                  <a:srgbClr val="000000"/>
                </a:solidFill>
                <a:latin typeface="Perpetua" panose="02020502060401020303" pitchFamily="18" charset="0"/>
              </a:rPr>
              <a:t>3. KDE records this Pass-through </a:t>
            </a:r>
            <a:r>
              <a:rPr lang="en-US" sz="1600" b="1" i="1" dirty="0">
                <a:solidFill>
                  <a:srgbClr val="000000"/>
                </a:solidFill>
                <a:latin typeface="Perpetua" panose="02020502060401020303" pitchFamily="18" charset="0"/>
              </a:rPr>
              <a:t>TO,  </a:t>
            </a:r>
            <a:r>
              <a:rPr lang="en-US" sz="1600" dirty="0">
                <a:solidFill>
                  <a:srgbClr val="000000"/>
                </a:solidFill>
                <a:latin typeface="Perpetua" panose="02020502060401020303" pitchFamily="18" charset="0"/>
              </a:rPr>
              <a:t>SEFA 03, Note 4 section, listed numerically by ALN.</a:t>
            </a:r>
          </a:p>
        </p:txBody>
      </p:sp>
      <p:sp>
        <p:nvSpPr>
          <p:cNvPr id="3" name="TextBox 2">
            <a:extLst>
              <a:ext uri="{FF2B5EF4-FFF2-40B4-BE49-F238E27FC236}">
                <a16:creationId xmlns:a16="http://schemas.microsoft.com/office/drawing/2014/main" id="{CA48D226-1549-25F2-B067-8F4B2F792AED}"/>
              </a:ext>
            </a:extLst>
          </p:cNvPr>
          <p:cNvSpPr txBox="1"/>
          <p:nvPr/>
        </p:nvSpPr>
        <p:spPr>
          <a:xfrm>
            <a:off x="3601453" y="4732421"/>
            <a:ext cx="914400" cy="369332"/>
          </a:xfrm>
          <a:prstGeom prst="rect">
            <a:avLst/>
          </a:prstGeom>
          <a:noFill/>
        </p:spPr>
        <p:txBody>
          <a:bodyPr wrap="square" rtlCol="0">
            <a:spAutoFit/>
          </a:bodyPr>
          <a:lstStyle/>
          <a:p>
            <a:endParaRPr lang="en-US" dirty="0"/>
          </a:p>
        </p:txBody>
      </p:sp>
      <p:sp>
        <p:nvSpPr>
          <p:cNvPr id="5" name="TextBox 4">
            <a:extLst>
              <a:ext uri="{FF2B5EF4-FFF2-40B4-BE49-F238E27FC236}">
                <a16:creationId xmlns:a16="http://schemas.microsoft.com/office/drawing/2014/main" id="{D06101ED-7510-C841-0EB2-4FB380449785}"/>
              </a:ext>
            </a:extLst>
          </p:cNvPr>
          <p:cNvSpPr txBox="1"/>
          <p:nvPr/>
        </p:nvSpPr>
        <p:spPr>
          <a:xfrm>
            <a:off x="7545602" y="2310062"/>
            <a:ext cx="1988060" cy="307777"/>
          </a:xfrm>
          <a:prstGeom prst="rect">
            <a:avLst/>
          </a:prstGeom>
          <a:noFill/>
        </p:spPr>
        <p:txBody>
          <a:bodyPr wrap="square" rtlCol="0">
            <a:spAutoFit/>
          </a:bodyPr>
          <a:lstStyle/>
          <a:p>
            <a:r>
              <a:rPr lang="en-US" sz="1400" b="1" dirty="0">
                <a:solidFill>
                  <a:srgbClr val="FF0000"/>
                </a:solidFill>
              </a:rPr>
              <a:t>US Dept of Education</a:t>
            </a:r>
          </a:p>
        </p:txBody>
      </p:sp>
      <p:cxnSp>
        <p:nvCxnSpPr>
          <p:cNvPr id="7" name="Straight Arrow Connector 6">
            <a:extLst>
              <a:ext uri="{FF2B5EF4-FFF2-40B4-BE49-F238E27FC236}">
                <a16:creationId xmlns:a16="http://schemas.microsoft.com/office/drawing/2014/main" id="{975F3367-5764-7311-7AC9-1A1529134BD3}"/>
              </a:ext>
            </a:extLst>
          </p:cNvPr>
          <p:cNvCxnSpPr/>
          <p:nvPr/>
        </p:nvCxnSpPr>
        <p:spPr>
          <a:xfrm>
            <a:off x="6962274" y="2463951"/>
            <a:ext cx="56949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FB67EA94-E7F3-7E0D-2713-FCFD13CA7A42}"/>
              </a:ext>
            </a:extLst>
          </p:cNvPr>
          <p:cNvSpPr txBox="1"/>
          <p:nvPr/>
        </p:nvSpPr>
        <p:spPr>
          <a:xfrm>
            <a:off x="7527756" y="3278270"/>
            <a:ext cx="2338528" cy="523220"/>
          </a:xfrm>
          <a:prstGeom prst="rect">
            <a:avLst/>
          </a:prstGeom>
          <a:noFill/>
        </p:spPr>
        <p:txBody>
          <a:bodyPr wrap="square" rtlCol="0">
            <a:spAutoFit/>
          </a:bodyPr>
          <a:lstStyle/>
          <a:p>
            <a:r>
              <a:rPr lang="en-US" sz="1400" b="1" dirty="0">
                <a:solidFill>
                  <a:srgbClr val="FF0000"/>
                </a:solidFill>
              </a:rPr>
              <a:t>Kentucky Dept of Education (Dept 540)</a:t>
            </a:r>
          </a:p>
        </p:txBody>
      </p:sp>
      <p:cxnSp>
        <p:nvCxnSpPr>
          <p:cNvPr id="9" name="Straight Arrow Connector 8">
            <a:extLst>
              <a:ext uri="{FF2B5EF4-FFF2-40B4-BE49-F238E27FC236}">
                <a16:creationId xmlns:a16="http://schemas.microsoft.com/office/drawing/2014/main" id="{2DF1629B-0CAB-1CFE-AE91-2D0BB5DAF33B}"/>
              </a:ext>
            </a:extLst>
          </p:cNvPr>
          <p:cNvCxnSpPr/>
          <p:nvPr/>
        </p:nvCxnSpPr>
        <p:spPr>
          <a:xfrm>
            <a:off x="6976108" y="3539880"/>
            <a:ext cx="569494"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22DA3DA3-663D-B250-9508-4C41D3EF38A9}"/>
              </a:ext>
            </a:extLst>
          </p:cNvPr>
          <p:cNvSpPr txBox="1"/>
          <p:nvPr/>
        </p:nvSpPr>
        <p:spPr>
          <a:xfrm>
            <a:off x="3049160" y="4716379"/>
            <a:ext cx="2094569" cy="415498"/>
          </a:xfrm>
          <a:prstGeom prst="rect">
            <a:avLst/>
          </a:prstGeom>
          <a:solidFill>
            <a:schemeClr val="bg1"/>
          </a:solidFill>
        </p:spPr>
        <p:txBody>
          <a:bodyPr wrap="square" rtlCol="0">
            <a:spAutoFit/>
          </a:bodyPr>
          <a:lstStyle/>
          <a:p>
            <a:r>
              <a:rPr lang="en-US" sz="1050" b="1" dirty="0">
                <a:solidFill>
                  <a:srgbClr val="FF0000"/>
                </a:solidFill>
              </a:rPr>
              <a:t>Kentucky Department of Corrections (Dept 527)</a:t>
            </a:r>
          </a:p>
        </p:txBody>
      </p:sp>
      <p:sp>
        <p:nvSpPr>
          <p:cNvPr id="13" name="TextBox 12">
            <a:extLst>
              <a:ext uri="{FF2B5EF4-FFF2-40B4-BE49-F238E27FC236}">
                <a16:creationId xmlns:a16="http://schemas.microsoft.com/office/drawing/2014/main" id="{2651F83C-07B3-E15E-82ED-EBFC3D8BE751}"/>
              </a:ext>
            </a:extLst>
          </p:cNvPr>
          <p:cNvSpPr txBox="1"/>
          <p:nvPr/>
        </p:nvSpPr>
        <p:spPr>
          <a:xfrm>
            <a:off x="5339811" y="4716380"/>
            <a:ext cx="1903199" cy="415498"/>
          </a:xfrm>
          <a:prstGeom prst="rect">
            <a:avLst/>
          </a:prstGeom>
          <a:solidFill>
            <a:schemeClr val="bg1"/>
          </a:solidFill>
        </p:spPr>
        <p:txBody>
          <a:bodyPr wrap="square" rtlCol="0">
            <a:spAutoFit/>
          </a:bodyPr>
          <a:lstStyle/>
          <a:p>
            <a:r>
              <a:rPr lang="en-US" sz="1050" b="1" dirty="0">
                <a:solidFill>
                  <a:srgbClr val="FF0000"/>
                </a:solidFill>
              </a:rPr>
              <a:t>Kentucky Department of Juvenile Justice (Dept 523)</a:t>
            </a:r>
          </a:p>
        </p:txBody>
      </p:sp>
      <p:sp>
        <p:nvSpPr>
          <p:cNvPr id="14" name="TextBox 13">
            <a:extLst>
              <a:ext uri="{FF2B5EF4-FFF2-40B4-BE49-F238E27FC236}">
                <a16:creationId xmlns:a16="http://schemas.microsoft.com/office/drawing/2014/main" id="{AEC8E96B-97B3-0F08-2CCD-80A7C2CC39BC}"/>
              </a:ext>
            </a:extLst>
          </p:cNvPr>
          <p:cNvSpPr txBox="1"/>
          <p:nvPr/>
        </p:nvSpPr>
        <p:spPr>
          <a:xfrm>
            <a:off x="7449341" y="4700339"/>
            <a:ext cx="1983417" cy="415498"/>
          </a:xfrm>
          <a:prstGeom prst="rect">
            <a:avLst/>
          </a:prstGeom>
          <a:solidFill>
            <a:schemeClr val="bg1"/>
          </a:solidFill>
        </p:spPr>
        <p:txBody>
          <a:bodyPr wrap="square" rtlCol="0">
            <a:spAutoFit/>
          </a:bodyPr>
          <a:lstStyle/>
          <a:p>
            <a:r>
              <a:rPr lang="en-US" sz="1050" b="1" dirty="0">
                <a:solidFill>
                  <a:srgbClr val="FF0000"/>
                </a:solidFill>
              </a:rPr>
              <a:t>CHFS  (Cabinet of Health and Family Services (Dept 721)</a:t>
            </a:r>
          </a:p>
        </p:txBody>
      </p:sp>
      <p:sp>
        <p:nvSpPr>
          <p:cNvPr id="17" name="TextBox 16">
            <a:extLst>
              <a:ext uri="{FF2B5EF4-FFF2-40B4-BE49-F238E27FC236}">
                <a16:creationId xmlns:a16="http://schemas.microsoft.com/office/drawing/2014/main" id="{94048559-BA3A-1D7A-DCEE-BDCA3E752615}"/>
              </a:ext>
            </a:extLst>
          </p:cNvPr>
          <p:cNvSpPr txBox="1"/>
          <p:nvPr/>
        </p:nvSpPr>
        <p:spPr>
          <a:xfrm>
            <a:off x="2873746" y="5358063"/>
            <a:ext cx="6615159" cy="681789"/>
          </a:xfrm>
          <a:prstGeom prst="rect">
            <a:avLst/>
          </a:prstGeom>
          <a:solidFill>
            <a:schemeClr val="accent1">
              <a:lumMod val="50000"/>
            </a:schemeClr>
          </a:solidFill>
        </p:spPr>
        <p:txBody>
          <a:bodyPr wrap="square" rtlCol="0">
            <a:spAutoFit/>
          </a:bodyPr>
          <a:lstStyle/>
          <a:p>
            <a:endParaRPr lang="en-US" dirty="0"/>
          </a:p>
        </p:txBody>
      </p:sp>
      <p:sp>
        <p:nvSpPr>
          <p:cNvPr id="18" name="TextBox 17">
            <a:extLst>
              <a:ext uri="{FF2B5EF4-FFF2-40B4-BE49-F238E27FC236}">
                <a16:creationId xmlns:a16="http://schemas.microsoft.com/office/drawing/2014/main" id="{7B6219AD-5873-A7F5-E277-0C300EBB7B70}"/>
              </a:ext>
            </a:extLst>
          </p:cNvPr>
          <p:cNvSpPr txBox="1"/>
          <p:nvPr/>
        </p:nvSpPr>
        <p:spPr>
          <a:xfrm>
            <a:off x="3192379" y="4328393"/>
            <a:ext cx="649705" cy="369332"/>
          </a:xfrm>
          <a:prstGeom prst="rect">
            <a:avLst/>
          </a:prstGeom>
          <a:solidFill>
            <a:schemeClr val="tx2">
              <a:lumMod val="75000"/>
              <a:lumOff val="25000"/>
            </a:schemeClr>
          </a:solidFill>
        </p:spPr>
        <p:txBody>
          <a:bodyPr wrap="square" rtlCol="0">
            <a:spAutoFit/>
          </a:bodyPr>
          <a:lstStyle/>
          <a:p>
            <a:endParaRPr lang="en-US" dirty="0"/>
          </a:p>
        </p:txBody>
      </p:sp>
      <p:sp>
        <p:nvSpPr>
          <p:cNvPr id="19" name="TextBox 18">
            <a:extLst>
              <a:ext uri="{FF2B5EF4-FFF2-40B4-BE49-F238E27FC236}">
                <a16:creationId xmlns:a16="http://schemas.microsoft.com/office/drawing/2014/main" id="{6137A72B-079F-FD1B-A792-A8E3B32B86A0}"/>
              </a:ext>
            </a:extLst>
          </p:cNvPr>
          <p:cNvSpPr txBox="1"/>
          <p:nvPr/>
        </p:nvSpPr>
        <p:spPr>
          <a:xfrm>
            <a:off x="5339812" y="4330281"/>
            <a:ext cx="756188" cy="319827"/>
          </a:xfrm>
          <a:prstGeom prst="rect">
            <a:avLst/>
          </a:prstGeom>
          <a:solidFill>
            <a:schemeClr val="tx2">
              <a:lumMod val="75000"/>
              <a:lumOff val="25000"/>
            </a:schemeClr>
          </a:solidFill>
        </p:spPr>
        <p:txBody>
          <a:bodyPr wrap="square" rtlCol="0">
            <a:spAutoFit/>
          </a:bodyPr>
          <a:lstStyle/>
          <a:p>
            <a:endParaRPr lang="en-US" dirty="0"/>
          </a:p>
        </p:txBody>
      </p:sp>
      <p:sp>
        <p:nvSpPr>
          <p:cNvPr id="20" name="TextBox 19">
            <a:extLst>
              <a:ext uri="{FF2B5EF4-FFF2-40B4-BE49-F238E27FC236}">
                <a16:creationId xmlns:a16="http://schemas.microsoft.com/office/drawing/2014/main" id="{30508A8D-4CCC-7FF6-3B5F-3289943934A9}"/>
              </a:ext>
            </a:extLst>
          </p:cNvPr>
          <p:cNvSpPr txBox="1"/>
          <p:nvPr/>
        </p:nvSpPr>
        <p:spPr>
          <a:xfrm>
            <a:off x="8062955" y="5131433"/>
            <a:ext cx="784712" cy="231929"/>
          </a:xfrm>
          <a:prstGeom prst="rect">
            <a:avLst/>
          </a:prstGeom>
          <a:solidFill>
            <a:schemeClr val="tx2">
              <a:lumMod val="75000"/>
              <a:lumOff val="25000"/>
            </a:schemeClr>
          </a:solidFill>
        </p:spPr>
        <p:txBody>
          <a:bodyPr wrap="square" rtlCol="0">
            <a:spAutoFit/>
          </a:bodyPr>
          <a:lstStyle/>
          <a:p>
            <a:endParaRPr lang="en-US" dirty="0"/>
          </a:p>
        </p:txBody>
      </p:sp>
      <p:sp>
        <p:nvSpPr>
          <p:cNvPr id="21" name="TextBox 20">
            <a:extLst>
              <a:ext uri="{FF2B5EF4-FFF2-40B4-BE49-F238E27FC236}">
                <a16:creationId xmlns:a16="http://schemas.microsoft.com/office/drawing/2014/main" id="{2B8CE598-1794-1520-746F-6F5107A4D813}"/>
              </a:ext>
            </a:extLst>
          </p:cNvPr>
          <p:cNvSpPr txBox="1"/>
          <p:nvPr/>
        </p:nvSpPr>
        <p:spPr>
          <a:xfrm>
            <a:off x="2828990" y="6063915"/>
            <a:ext cx="6659915" cy="618474"/>
          </a:xfrm>
          <a:prstGeom prst="rect">
            <a:avLst/>
          </a:prstGeom>
          <a:solidFill>
            <a:schemeClr val="bg1"/>
          </a:solidFill>
        </p:spPr>
        <p:txBody>
          <a:bodyPr wrap="square" rtlCol="0">
            <a:spAutoFit/>
          </a:bodyPr>
          <a:lstStyle/>
          <a:p>
            <a:endParaRPr lang="en-US" dirty="0"/>
          </a:p>
        </p:txBody>
      </p:sp>
      <p:pic>
        <p:nvPicPr>
          <p:cNvPr id="4" name="Pass Through Example Federal Funding Grant Awards">
            <a:hlinkClick r:id="" action="ppaction://media"/>
            <a:extLst>
              <a:ext uri="{FF2B5EF4-FFF2-40B4-BE49-F238E27FC236}">
                <a16:creationId xmlns:a16="http://schemas.microsoft.com/office/drawing/2014/main" id="{98F40A59-AFCD-EEC5-A9A9-9610970B996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311275" y="946150"/>
            <a:ext cx="609600" cy="609600"/>
          </a:xfrm>
          <a:prstGeom prst="rect">
            <a:avLst/>
          </a:prstGeom>
        </p:spPr>
      </p:pic>
      <p:sp>
        <p:nvSpPr>
          <p:cNvPr id="6" name="TextBox 5">
            <a:extLst>
              <a:ext uri="{FF2B5EF4-FFF2-40B4-BE49-F238E27FC236}">
                <a16:creationId xmlns:a16="http://schemas.microsoft.com/office/drawing/2014/main" id="{6B7AC903-E42D-A3D2-DA7F-3185EE3185F7}"/>
              </a:ext>
            </a:extLst>
          </p:cNvPr>
          <p:cNvSpPr txBox="1"/>
          <p:nvPr/>
        </p:nvSpPr>
        <p:spPr>
          <a:xfrm>
            <a:off x="7504614" y="4322747"/>
            <a:ext cx="756188" cy="319827"/>
          </a:xfrm>
          <a:prstGeom prst="rect">
            <a:avLst/>
          </a:prstGeom>
          <a:solidFill>
            <a:schemeClr val="tx2">
              <a:lumMod val="75000"/>
              <a:lumOff val="25000"/>
            </a:schemeClr>
          </a:solidFill>
        </p:spPr>
        <p:txBody>
          <a:bodyPr wrap="square" rtlCol="0">
            <a:spAutoFit/>
          </a:bodyPr>
          <a:lstStyle/>
          <a:p>
            <a:endParaRPr lang="en-US" dirty="0"/>
          </a:p>
        </p:txBody>
      </p:sp>
    </p:spTree>
    <p:extLst>
      <p:ext uri="{BB962C8B-B14F-4D97-AF65-F5344CB8AC3E}">
        <p14:creationId xmlns:p14="http://schemas.microsoft.com/office/powerpoint/2010/main" val="2607463432"/>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17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0CE3A-E249-405F-B11F-A9FC13CED26E}"/>
              </a:ext>
            </a:extLst>
          </p:cNvPr>
          <p:cNvSpPr>
            <a:spLocks noGrp="1"/>
          </p:cNvSpPr>
          <p:nvPr>
            <p:ph type="title"/>
          </p:nvPr>
        </p:nvSpPr>
        <p:spPr>
          <a:xfrm>
            <a:off x="274664" y="30141"/>
            <a:ext cx="11347373" cy="504697"/>
          </a:xfrm>
        </p:spPr>
        <p:txBody>
          <a:bodyPr anchor="t">
            <a:noAutofit/>
          </a:bodyPr>
          <a:lstStyle/>
          <a:p>
            <a:pPr algn="ctr"/>
            <a:r>
              <a:rPr lang="en-US" sz="4000" b="1" dirty="0"/>
              <a:t>Pass-through communication between Agencies</a:t>
            </a:r>
          </a:p>
        </p:txBody>
      </p:sp>
      <p:pic>
        <p:nvPicPr>
          <p:cNvPr id="12" name="Picture 11" descr="Graphical user interface, text, application, email&#10;&#10;AI-generated content may be incorrect.">
            <a:extLst>
              <a:ext uri="{FF2B5EF4-FFF2-40B4-BE49-F238E27FC236}">
                <a16:creationId xmlns:a16="http://schemas.microsoft.com/office/drawing/2014/main" id="{6104EC9E-B159-EDE2-8A1B-1592E9F2D6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0770" y="715993"/>
            <a:ext cx="11895826" cy="5856034"/>
          </a:xfrm>
          <a:prstGeom prst="rect">
            <a:avLst/>
          </a:prstGeom>
        </p:spPr>
      </p:pic>
      <p:pic>
        <p:nvPicPr>
          <p:cNvPr id="3" name="#20">
            <a:hlinkClick r:id="" action="ppaction://media"/>
            <a:extLst>
              <a:ext uri="{FF2B5EF4-FFF2-40B4-BE49-F238E27FC236}">
                <a16:creationId xmlns:a16="http://schemas.microsoft.com/office/drawing/2014/main" id="{B747061A-F086-B7A9-1803-DDCB791B1CB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1124" y="715993"/>
            <a:ext cx="609601" cy="609600"/>
          </a:xfrm>
          <a:prstGeom prst="rect">
            <a:avLst/>
          </a:prstGeom>
        </p:spPr>
      </p:pic>
    </p:spTree>
    <p:extLst>
      <p:ext uri="{BB962C8B-B14F-4D97-AF65-F5344CB8AC3E}">
        <p14:creationId xmlns:p14="http://schemas.microsoft.com/office/powerpoint/2010/main" val="1992320383"/>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72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23530FC-5737-3A16-64F2-FD8D0CCF5B40}"/>
              </a:ext>
            </a:extLst>
          </p:cNvPr>
          <p:cNvGraphicFramePr/>
          <p:nvPr>
            <p:extLst>
              <p:ext uri="{D42A27DB-BD31-4B8C-83A1-F6EECF244321}">
                <p14:modId xmlns:p14="http://schemas.microsoft.com/office/powerpoint/2010/main" val="433013144"/>
              </p:ext>
            </p:extLst>
          </p:nvPr>
        </p:nvGraphicFramePr>
        <p:xfrm>
          <a:off x="1024760" y="1166648"/>
          <a:ext cx="10223938" cy="56913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itle 1">
            <a:extLst>
              <a:ext uri="{FF2B5EF4-FFF2-40B4-BE49-F238E27FC236}">
                <a16:creationId xmlns:a16="http://schemas.microsoft.com/office/drawing/2014/main" id="{0F041EFC-0F07-7FB7-49D6-45B26625114B}"/>
              </a:ext>
            </a:extLst>
          </p:cNvPr>
          <p:cNvSpPr txBox="1">
            <a:spLocks/>
          </p:cNvSpPr>
          <p:nvPr/>
        </p:nvSpPr>
        <p:spPr>
          <a:xfrm>
            <a:off x="2632841" y="30141"/>
            <a:ext cx="6684580" cy="986735"/>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algn="ctr">
              <a:lnSpc>
                <a:spcPct val="115000"/>
              </a:lnSpc>
              <a:spcBef>
                <a:spcPts val="0"/>
              </a:spcBef>
              <a:spcAft>
                <a:spcPts val="0"/>
              </a:spcAft>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Determining Federal Award Relationship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Bef>
                <a:spcPts val="0"/>
              </a:spcBef>
              <a:spcAft>
                <a:spcPts val="0"/>
              </a:spcAft>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and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algn="ctr"/>
            <a:r>
              <a:rPr lang="en-US" sz="1800" b="1" dirty="0">
                <a:effectLst/>
                <a:latin typeface="Times New Roman" panose="02020603050405020304" pitchFamily="18" charset="0"/>
                <a:ea typeface="Aptos" panose="020B0004020202020204" pitchFamily="34" charset="0"/>
              </a:rPr>
              <a:t>Reporting Requirements</a:t>
            </a:r>
            <a:endParaRPr lang="en-US" sz="4000" b="1" dirty="0"/>
          </a:p>
        </p:txBody>
      </p:sp>
    </p:spTree>
    <p:extLst>
      <p:ext uri="{BB962C8B-B14F-4D97-AF65-F5344CB8AC3E}">
        <p14:creationId xmlns:p14="http://schemas.microsoft.com/office/powerpoint/2010/main" val="54586059"/>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Graphical user interface, text, application, email&#10;&#10;AI-generated content may be incorrect.">
            <a:extLst>
              <a:ext uri="{FF2B5EF4-FFF2-40B4-BE49-F238E27FC236}">
                <a16:creationId xmlns:a16="http://schemas.microsoft.com/office/drawing/2014/main" id="{8A809AAC-6038-FB29-1FBB-B3FA79E8E8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2689" y="45427"/>
            <a:ext cx="8786621" cy="6767146"/>
          </a:xfrm>
          <a:prstGeom prst="rect">
            <a:avLst/>
          </a:prstGeom>
        </p:spPr>
      </p:pic>
      <p:pic>
        <p:nvPicPr>
          <p:cNvPr id="15" name="Determining Federal Awards TEST">
            <a:hlinkClick r:id="" action="ppaction://media"/>
            <a:extLst>
              <a:ext uri="{FF2B5EF4-FFF2-40B4-BE49-F238E27FC236}">
                <a16:creationId xmlns:a16="http://schemas.microsoft.com/office/drawing/2014/main" id="{632E5F53-366C-A098-52B4-BB4A775CEF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900" y="586296"/>
            <a:ext cx="487363" cy="487363"/>
          </a:xfrm>
          <a:prstGeom prst="rect">
            <a:avLst/>
          </a:prstGeom>
        </p:spPr>
      </p:pic>
    </p:spTree>
    <p:extLst>
      <p:ext uri="{BB962C8B-B14F-4D97-AF65-F5344CB8AC3E}">
        <p14:creationId xmlns:p14="http://schemas.microsoft.com/office/powerpoint/2010/main" val="1458899482"/>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66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98702"/>
          </a:xfrm>
        </p:spPr>
        <p:txBody>
          <a:bodyPr>
            <a:noAutofit/>
          </a:bodyPr>
          <a:lstStyle/>
          <a:p>
            <a:pPr algn="ctr"/>
            <a:r>
              <a:rPr lang="en-US" sz="4800" b="1" dirty="0"/>
              <a:t>Continuing Education Credit</a:t>
            </a:r>
          </a:p>
        </p:txBody>
      </p:sp>
      <p:sp>
        <p:nvSpPr>
          <p:cNvPr id="3" name="Content Placeholder 2"/>
          <p:cNvSpPr>
            <a:spLocks noGrp="1"/>
          </p:cNvSpPr>
          <p:nvPr>
            <p:ph idx="1"/>
          </p:nvPr>
        </p:nvSpPr>
        <p:spPr>
          <a:xfrm>
            <a:off x="743484" y="1389020"/>
            <a:ext cx="10610316" cy="4847023"/>
          </a:xfrm>
        </p:spPr>
        <p:txBody>
          <a:bodyPr>
            <a:normAutofit/>
          </a:bodyPr>
          <a:lstStyle/>
          <a:p>
            <a:pPr marL="0" indent="0">
              <a:buNone/>
            </a:pPr>
            <a:r>
              <a:rPr lang="en-US" sz="2000" dirty="0">
                <a:solidFill>
                  <a:schemeClr val="tx1"/>
                </a:solidFill>
              </a:rPr>
              <a:t>Today’s training qualifies for one CPE credit in Governmental Accounting for Fiscal Year 2025. </a:t>
            </a:r>
          </a:p>
          <a:p>
            <a:endParaRPr lang="en-US" sz="2000" dirty="0">
              <a:solidFill>
                <a:schemeClr val="tx1"/>
              </a:solidFill>
            </a:endParaRPr>
          </a:p>
          <a:p>
            <a:pPr marL="0" indent="0">
              <a:buNone/>
            </a:pPr>
            <a:r>
              <a:rPr lang="en-US" sz="2000" dirty="0">
                <a:solidFill>
                  <a:schemeClr val="tx1"/>
                </a:solidFill>
              </a:rPr>
              <a:t>To earn the CPE credit, and to document your training in My Purpose, your participation must be verified using the Microsoft form link below:</a:t>
            </a:r>
          </a:p>
          <a:p>
            <a:pPr marL="0" indent="0">
              <a:buNone/>
            </a:pPr>
            <a:r>
              <a:rPr lang="en-US" sz="2000" dirty="0">
                <a:solidFill>
                  <a:schemeClr val="tx2">
                    <a:lumMod val="75000"/>
                    <a:lumOff val="25000"/>
                  </a:schemeClr>
                </a:solidFill>
                <a:hlinkClick r:id="rId5">
                  <a:extLst>
                    <a:ext uri="{A12FA001-AC4F-418D-AE19-62706E023703}">
                      <ahyp:hlinkClr xmlns:ahyp="http://schemas.microsoft.com/office/drawing/2018/hyperlinkcolor" val="tx"/>
                    </a:ext>
                  </a:extLst>
                </a:hlinkClick>
              </a:rPr>
              <a:t>https://forms.office.com/Pages/ResponsePage.aspx?id=TX9812fXH0a2JQYoeS6eKoWBDVXSkpdKp9nHI-dKk7hUQlFYVTFJUkZVQkI1MElMWEpHODQ0UEYzQi4u</a:t>
            </a:r>
            <a:endParaRPr lang="en-US" sz="2000" dirty="0">
              <a:solidFill>
                <a:schemeClr val="tx2">
                  <a:lumMod val="75000"/>
                  <a:lumOff val="25000"/>
                </a:schemeClr>
              </a:solidFill>
            </a:endParaRPr>
          </a:p>
          <a:p>
            <a:endParaRPr lang="en-US" dirty="0"/>
          </a:p>
          <a:p>
            <a:pPr marL="0" indent="0">
              <a:buNone/>
            </a:pPr>
            <a:r>
              <a:rPr lang="en-US" sz="2000" dirty="0">
                <a:solidFill>
                  <a:schemeClr val="tx1"/>
                </a:solidFill>
              </a:rPr>
              <a:t>A CPE certificate will be emailed to all verified participants requesting the certification.</a:t>
            </a:r>
          </a:p>
          <a:p>
            <a:endParaRPr lang="en-US" sz="2000" dirty="0">
              <a:solidFill>
                <a:schemeClr val="tx1"/>
              </a:solidFill>
            </a:endParaRPr>
          </a:p>
          <a:p>
            <a:pPr marL="0" indent="0">
              <a:buNone/>
            </a:pPr>
            <a:r>
              <a:rPr lang="en-US" sz="2000" dirty="0">
                <a:solidFill>
                  <a:schemeClr val="tx1"/>
                </a:solidFill>
              </a:rPr>
              <a:t>CPE credit is not available by viewing a recording of this presentation. </a:t>
            </a:r>
          </a:p>
          <a:p>
            <a:pPr marL="0" indent="0">
              <a:buNone/>
            </a:pPr>
            <a:r>
              <a:rPr lang="en-US" sz="2000" dirty="0"/>
              <a:t> </a:t>
            </a:r>
          </a:p>
        </p:txBody>
      </p:sp>
      <p:pic>
        <p:nvPicPr>
          <p:cNvPr id="8" name="#3">
            <a:hlinkClick r:id="" action="ppaction://media"/>
            <a:extLst>
              <a:ext uri="{FF2B5EF4-FFF2-40B4-BE49-F238E27FC236}">
                <a16:creationId xmlns:a16="http://schemas.microsoft.com/office/drawing/2014/main" id="{6F00525B-21F3-8357-FD8B-33B8454F199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9755" y="779420"/>
            <a:ext cx="609600" cy="609600"/>
          </a:xfrm>
          <a:prstGeom prst="rect">
            <a:avLst/>
          </a:prstGeom>
        </p:spPr>
      </p:pic>
    </p:spTree>
    <p:extLst>
      <p:ext uri="{BB962C8B-B14F-4D97-AF65-F5344CB8AC3E}">
        <p14:creationId xmlns:p14="http://schemas.microsoft.com/office/powerpoint/2010/main" val="4015432764"/>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59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60C5481E-FC0D-7D71-E232-384D3C22C508}"/>
              </a:ext>
            </a:extLst>
          </p:cNvPr>
          <p:cNvSpPr txBox="1"/>
          <p:nvPr/>
        </p:nvSpPr>
        <p:spPr>
          <a:xfrm>
            <a:off x="76200" y="933450"/>
            <a:ext cx="12000185" cy="4955267"/>
          </a:xfrm>
          <a:prstGeom prst="rect">
            <a:avLst/>
          </a:prstGeom>
          <a:noFill/>
        </p:spPr>
        <p:txBody>
          <a:bodyPr wrap="square">
            <a:spAutoFit/>
          </a:bodyPr>
          <a:lstStyle/>
          <a:p>
            <a:pPr marL="0" marR="0">
              <a:lnSpc>
                <a:spcPct val="115000"/>
              </a:lnSpc>
              <a:spcBef>
                <a:spcPts val="0"/>
              </a:spcBef>
              <a:spcAft>
                <a:spcPts val="800"/>
              </a:spcAft>
            </a:pP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Notes: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Bef>
                <a:spcPts val="0"/>
              </a:spcBef>
              <a:spcAft>
                <a:spcPts val="0"/>
              </a:spcAft>
              <a:buSzPts val="1000"/>
              <a:buAutoNum type="arabicPeriod"/>
              <a:tabLst>
                <a:tab pos="457200" algn="l"/>
              </a:tabLs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2 CFR 200.86 -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Recipient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means a non-Federal entity that receives a Federal award directly from a Federal awarding agency to carry out an activity under a Federal program. The term recipient does not include subrecipients.</a:t>
            </a:r>
          </a:p>
          <a:p>
            <a:pPr marL="342900" marR="0" lvl="0" indent="-342900" algn="just">
              <a:lnSpc>
                <a:spcPct val="115000"/>
              </a:lnSpc>
              <a:spcBef>
                <a:spcPts val="0"/>
              </a:spcBef>
              <a:spcAft>
                <a:spcPts val="0"/>
              </a:spcAft>
              <a:buSzPts val="1000"/>
              <a:buAutoNum type="arabicPeriod"/>
              <a:tabLst>
                <a:tab pos="457200" algn="l"/>
              </a:tabLst>
            </a:pPr>
            <a:endParaRPr lang="en-US" kern="100" dirty="0">
              <a:latin typeface="Aptos" panose="020B0004020202020204" pitchFamily="34" charset="0"/>
              <a:ea typeface="Aptos" panose="020B0004020202020204" pitchFamily="34" charset="0"/>
              <a:cs typeface="Times New Roman" panose="02020603050405020304" pitchFamily="18" charset="0"/>
            </a:endParaRPr>
          </a:p>
          <a:p>
            <a:pPr marL="342900" marR="0" lvl="0" indent="-342900" algn="just">
              <a:lnSpc>
                <a:spcPct val="115000"/>
              </a:lnSpc>
              <a:spcBef>
                <a:spcPts val="0"/>
              </a:spcBef>
              <a:spcAft>
                <a:spcPts val="0"/>
              </a:spcAft>
              <a:buSzPts val="1000"/>
              <a:buFont typeface="+mj-lt"/>
              <a:buAutoNum type="arabicPeriod"/>
              <a:tabLst>
                <a:tab pos="457200" algn="l"/>
              </a:tabLs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2 CFR 200.93 -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Subrecipient</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means a non‐Federal entity that receives a sub award from a pass‐through entity to carry out part of a Federal program; but does not include an individual that is a beneficiary of such program. A subrecipient may also be a recipient of other Federal awards directly from a Federal awarding agency.</a:t>
            </a:r>
          </a:p>
          <a:p>
            <a:pPr marL="342900" marR="0" lvl="0" indent="-342900" algn="just">
              <a:lnSpc>
                <a:spcPct val="115000"/>
              </a:lnSpc>
              <a:spcBef>
                <a:spcPts val="0"/>
              </a:spcBef>
              <a:spcAft>
                <a:spcPts val="0"/>
              </a:spcAft>
              <a:buSzPts val="1000"/>
              <a:buFont typeface="+mj-lt"/>
              <a:buAutoNum type="arabicPeriod"/>
              <a:tabLst>
                <a:tab pos="457200" algn="l"/>
              </a:tabLst>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gn="just">
              <a:lnSpc>
                <a:spcPct val="115000"/>
              </a:lnSpc>
              <a:spcBef>
                <a:spcPts val="0"/>
              </a:spcBef>
              <a:spcAft>
                <a:spcPts val="0"/>
              </a:spcAft>
              <a:buSzPts val="1000"/>
              <a:buFont typeface="+mj-lt"/>
              <a:buAutoNum type="arabicPeriod"/>
              <a:tabLst>
                <a:tab pos="457200" algn="l"/>
              </a:tabLs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2 CFR 200.22 –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Vendor</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an entity that provides goods or services needed to carry out the project or program under a Federal award.</a:t>
            </a:r>
          </a:p>
          <a:p>
            <a:pPr marL="342900" marR="0" lvl="0" indent="-342900" algn="just">
              <a:lnSpc>
                <a:spcPct val="115000"/>
              </a:lnSpc>
              <a:spcBef>
                <a:spcPts val="0"/>
              </a:spcBef>
              <a:spcAft>
                <a:spcPts val="0"/>
              </a:spcAft>
              <a:buSzPts val="1000"/>
              <a:buFont typeface="+mj-lt"/>
              <a:buAutoNum type="arabicPeriod"/>
              <a:tabLst>
                <a:tab pos="457200" algn="l"/>
              </a:tabLst>
            </a:pPr>
            <a:endParaRPr lang="en-US" sz="1800" kern="100" dirty="0">
              <a:effectLst/>
              <a:latin typeface="Times New Roman" panose="02020603050405020304" pitchFamily="18" charset="0"/>
              <a:ea typeface="Aptos" panose="020B0004020202020204" pitchFamily="34" charset="0"/>
              <a:cs typeface="Times New Roman" panose="02020603050405020304" pitchFamily="18" charset="0"/>
            </a:endParaRPr>
          </a:p>
          <a:p>
            <a:pPr marL="342900" marR="0" lvl="0" indent="-342900" algn="just">
              <a:lnSpc>
                <a:spcPct val="115000"/>
              </a:lnSpc>
              <a:spcBef>
                <a:spcPts val="0"/>
              </a:spcBef>
              <a:spcAft>
                <a:spcPts val="0"/>
              </a:spcAft>
              <a:buSzPts val="1000"/>
              <a:buFont typeface="+mj-lt"/>
              <a:buAutoNum type="arabicPeriod"/>
              <a:tabLst>
                <a:tab pos="457200" algn="l"/>
              </a:tabLs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Component Unit Definition (CU) and List –</a:t>
            </a:r>
            <a:r>
              <a:rPr lang="en-US" sz="1800" b="1"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In the state of Kentucky, a Component Unit is a legally separate organization that is included in the financial reporting entity of another governmental unit (the "primary government"). A list of Component Units are shown on the next 3 slides.  The information is available to ALL Agencies on th</a:t>
            </a:r>
            <a:r>
              <a:rPr lang="en-US" kern="100" dirty="0">
                <a:latin typeface="Times New Roman" panose="02020603050405020304" pitchFamily="18" charset="0"/>
                <a:ea typeface="Aptos" panose="020B0004020202020204" pitchFamily="34" charset="0"/>
                <a:cs typeface="Times New Roman" panose="02020603050405020304" pitchFamily="18" charset="0"/>
              </a:rPr>
              <a:t>e FAC website.</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457200" marR="0">
              <a:lnSpc>
                <a:spcPct val="115000"/>
              </a:lnSpc>
              <a:spcBef>
                <a:spcPts val="0"/>
              </a:spcBef>
              <a:spcAft>
                <a:spcPts val="80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26" name="TextBox 25">
            <a:extLst>
              <a:ext uri="{FF2B5EF4-FFF2-40B4-BE49-F238E27FC236}">
                <a16:creationId xmlns:a16="http://schemas.microsoft.com/office/drawing/2014/main" id="{6E2D42FA-082B-9E9C-E380-660852BB491C}"/>
              </a:ext>
            </a:extLst>
          </p:cNvPr>
          <p:cNvSpPr txBox="1"/>
          <p:nvPr/>
        </p:nvSpPr>
        <p:spPr>
          <a:xfrm>
            <a:off x="204953" y="275897"/>
            <a:ext cx="11792605" cy="760465"/>
          </a:xfrm>
          <a:prstGeom prst="rect">
            <a:avLst/>
          </a:prstGeom>
          <a:noFill/>
        </p:spPr>
        <p:txBody>
          <a:bodyPr wrap="square">
            <a:spAutoFit/>
          </a:bodyPr>
          <a:lstStyle/>
          <a:p>
            <a:pPr marL="457200" marR="0" algn="ctr">
              <a:lnSpc>
                <a:spcPct val="115000"/>
              </a:lnSpc>
              <a:spcBef>
                <a:spcPts val="0"/>
              </a:spcBef>
              <a:spcAft>
                <a:spcPts val="800"/>
              </a:spcAft>
            </a:pPr>
            <a:r>
              <a:rPr lang="en-US" sz="1800" kern="100" dirty="0">
                <a:effectLst/>
                <a:latin typeface="Times New Roman" panose="02020603050405020304" pitchFamily="18" charset="0"/>
                <a:ea typeface="Aptos" panose="020B0004020202020204" pitchFamily="34" charset="0"/>
                <a:cs typeface="Times New Roman" panose="02020603050405020304" pitchFamily="18" charset="0"/>
              </a:rPr>
              <a:t> </a:t>
            </a:r>
            <a:r>
              <a:rPr lang="en-US" sz="4000" b="1" kern="100" dirty="0">
                <a:effectLst/>
                <a:latin typeface="Times New Roman" panose="02020603050405020304" pitchFamily="18" charset="0"/>
                <a:ea typeface="Aptos" panose="020B0004020202020204" pitchFamily="34" charset="0"/>
                <a:cs typeface="Times New Roman" panose="02020603050405020304" pitchFamily="18" charset="0"/>
              </a:rPr>
              <a:t>Relationship </a:t>
            </a:r>
            <a:r>
              <a:rPr lang="en-US" sz="4000" b="1" kern="100" dirty="0">
                <a:latin typeface="Times New Roman" panose="02020603050405020304" pitchFamily="18" charset="0"/>
                <a:ea typeface="Aptos" panose="020B0004020202020204" pitchFamily="34" charset="0"/>
                <a:cs typeface="Times New Roman" panose="02020603050405020304" pitchFamily="18" charset="0"/>
              </a:rPr>
              <a:t>Notes and </a:t>
            </a:r>
            <a:r>
              <a:rPr lang="en-US" sz="4000" b="1" kern="100" dirty="0">
                <a:effectLst/>
                <a:latin typeface="Times New Roman" panose="02020603050405020304" pitchFamily="18" charset="0"/>
                <a:ea typeface="Aptos" panose="020B0004020202020204" pitchFamily="34" charset="0"/>
                <a:cs typeface="Times New Roman" panose="02020603050405020304" pitchFamily="18" charset="0"/>
              </a:rPr>
              <a:t>Definitions</a:t>
            </a:r>
            <a:endParaRPr lang="en-US" sz="4000" b="1" kern="100" dirty="0">
              <a:effectLst/>
              <a:latin typeface="Aptos" panose="020B0004020202020204" pitchFamily="34" charset="0"/>
              <a:ea typeface="Aptos" panose="020B0004020202020204" pitchFamily="34" charset="0"/>
              <a:cs typeface="Times New Roman" panose="02020603050405020304" pitchFamily="18" charset="0"/>
            </a:endParaRPr>
          </a:p>
        </p:txBody>
      </p:sp>
      <p:pic>
        <p:nvPicPr>
          <p:cNvPr id="2" name="Relationship Notes and Definitions">
            <a:hlinkClick r:id="" action="ppaction://media"/>
            <a:extLst>
              <a:ext uri="{FF2B5EF4-FFF2-40B4-BE49-F238E27FC236}">
                <a16:creationId xmlns:a16="http://schemas.microsoft.com/office/drawing/2014/main" id="{35BE1619-15CD-B67B-981F-33545866A8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0950" y="446087"/>
            <a:ext cx="487363" cy="487363"/>
          </a:xfrm>
          <a:prstGeom prst="rect">
            <a:avLst/>
          </a:prstGeom>
        </p:spPr>
      </p:pic>
    </p:spTree>
    <p:extLst>
      <p:ext uri="{BB962C8B-B14F-4D97-AF65-F5344CB8AC3E}">
        <p14:creationId xmlns:p14="http://schemas.microsoft.com/office/powerpoint/2010/main" val="765465488"/>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71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mponent List">
            <a:hlinkClick r:id="" action="ppaction://media"/>
            <a:extLst>
              <a:ext uri="{FF2B5EF4-FFF2-40B4-BE49-F238E27FC236}">
                <a16:creationId xmlns:a16="http://schemas.microsoft.com/office/drawing/2014/main" id="{69C94FAE-FB87-21EB-1432-EF360E0B5D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3625" y="272942"/>
            <a:ext cx="487363" cy="487363"/>
          </a:xfrm>
          <a:prstGeom prst="rect">
            <a:avLst/>
          </a:prstGeom>
        </p:spPr>
      </p:pic>
      <p:pic>
        <p:nvPicPr>
          <p:cNvPr id="11" name="Picture 10" descr="Table&#10;&#10;AI-generated content may be incorrect.">
            <a:extLst>
              <a:ext uri="{FF2B5EF4-FFF2-40B4-BE49-F238E27FC236}">
                <a16:creationId xmlns:a16="http://schemas.microsoft.com/office/drawing/2014/main" id="{DB8885DC-DF04-A688-ED75-CDB3FE4155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21001" y="135467"/>
            <a:ext cx="5520266" cy="6553200"/>
          </a:xfrm>
          <a:prstGeom prst="rect">
            <a:avLst/>
          </a:prstGeom>
        </p:spPr>
      </p:pic>
    </p:spTree>
    <p:extLst>
      <p:ext uri="{BB962C8B-B14F-4D97-AF65-F5344CB8AC3E}">
        <p14:creationId xmlns:p14="http://schemas.microsoft.com/office/powerpoint/2010/main" val="2758841585"/>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3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able&#10;&#10;AI-generated content may be incorrect.">
            <a:extLst>
              <a:ext uri="{FF2B5EF4-FFF2-40B4-BE49-F238E27FC236}">
                <a16:creationId xmlns:a16="http://schemas.microsoft.com/office/drawing/2014/main" id="{C9959172-9319-2EB7-152F-539FBA5D7F8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0" y="341124"/>
            <a:ext cx="5520266" cy="6262874"/>
          </a:xfrm>
          <a:prstGeom prst="rect">
            <a:avLst/>
          </a:prstGeom>
        </p:spPr>
      </p:pic>
    </p:spTree>
    <p:extLst>
      <p:ext uri="{BB962C8B-B14F-4D97-AF65-F5344CB8AC3E}">
        <p14:creationId xmlns:p14="http://schemas.microsoft.com/office/powerpoint/2010/main" val="3893478899"/>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able&#10;&#10;AI-generated content may be incorrect.">
            <a:extLst>
              <a:ext uri="{FF2B5EF4-FFF2-40B4-BE49-F238E27FC236}">
                <a16:creationId xmlns:a16="http://schemas.microsoft.com/office/drawing/2014/main" id="{316D8AF4-164B-B135-848E-A829033023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1000" y="296333"/>
            <a:ext cx="5520266" cy="2099734"/>
          </a:xfrm>
          <a:prstGeom prst="rect">
            <a:avLst/>
          </a:prstGeom>
        </p:spPr>
      </p:pic>
    </p:spTree>
    <p:extLst>
      <p:ext uri="{BB962C8B-B14F-4D97-AF65-F5344CB8AC3E}">
        <p14:creationId xmlns:p14="http://schemas.microsoft.com/office/powerpoint/2010/main" val="3022108778"/>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CCC328-1D37-4998-1FDB-6588E51DBA7B}"/>
              </a:ext>
            </a:extLst>
          </p:cNvPr>
          <p:cNvSpPr txBox="1"/>
          <p:nvPr/>
        </p:nvSpPr>
        <p:spPr>
          <a:xfrm>
            <a:off x="204953" y="40613"/>
            <a:ext cx="11792605" cy="693651"/>
          </a:xfrm>
          <a:prstGeom prst="rect">
            <a:avLst/>
          </a:prstGeom>
          <a:noFill/>
        </p:spPr>
        <p:txBody>
          <a:bodyPr wrap="square">
            <a:spAutoFit/>
          </a:bodyPr>
          <a:lstStyle/>
          <a:p>
            <a:pPr marL="457200" marR="0" algn="ctr">
              <a:lnSpc>
                <a:spcPct val="115000"/>
              </a:lnSpc>
              <a:spcBef>
                <a:spcPts val="0"/>
              </a:spcBef>
              <a:spcAft>
                <a:spcPts val="800"/>
              </a:spcAft>
            </a:pPr>
            <a:r>
              <a:rPr lang="en-US" sz="3600" b="1" kern="100" dirty="0">
                <a:effectLst/>
                <a:latin typeface="Times New Roman" panose="02020603050405020304" pitchFamily="18" charset="0"/>
                <a:ea typeface="Aptos" panose="020B0004020202020204" pitchFamily="34" charset="0"/>
                <a:cs typeface="Times New Roman" panose="02020603050405020304" pitchFamily="18" charset="0"/>
              </a:rPr>
              <a:t>Example of </a:t>
            </a:r>
            <a:r>
              <a:rPr lang="en-US" sz="36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Subrecipient</a:t>
            </a:r>
            <a:r>
              <a:rPr lang="en-US" sz="3600" b="1" kern="100" dirty="0">
                <a:effectLst/>
                <a:latin typeface="Times New Roman" panose="02020603050405020304" pitchFamily="18" charset="0"/>
                <a:ea typeface="Aptos" panose="020B0004020202020204" pitchFamily="34" charset="0"/>
                <a:cs typeface="Times New Roman" panose="02020603050405020304" pitchFamily="18" charset="0"/>
              </a:rPr>
              <a:t> Relationship Test</a:t>
            </a:r>
            <a:endParaRPr lang="en-US" sz="3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F9C5B01-C783-D39C-5887-8063CFCB8735}"/>
              </a:ext>
            </a:extLst>
          </p:cNvPr>
          <p:cNvSpPr txBox="1"/>
          <p:nvPr/>
        </p:nvSpPr>
        <p:spPr>
          <a:xfrm>
            <a:off x="204953" y="734264"/>
            <a:ext cx="11792605" cy="646331"/>
          </a:xfrm>
          <a:prstGeom prst="rect">
            <a:avLst/>
          </a:prstGeom>
          <a:noFill/>
        </p:spPr>
        <p:txBody>
          <a:bodyPr wrap="square" rtlCol="0">
            <a:spAutoFit/>
          </a:bodyPr>
          <a:lstStyle/>
          <a:p>
            <a:pPr marL="1085850" lvl="2" indent="-171450">
              <a:buFont typeface="Wingdings" panose="05000000000000000000" pitchFamily="2" charset="2"/>
              <a:buChar char="v"/>
            </a:pPr>
            <a:endParaRPr lang="en-US" sz="1200" dirty="0"/>
          </a:p>
          <a:p>
            <a:pPr marL="628650" lvl="1" indent="-171450">
              <a:buFont typeface="Wingdings" panose="05000000000000000000" pitchFamily="2" charset="2"/>
              <a:buChar char="§"/>
            </a:pPr>
            <a:endParaRPr lang="en-US" sz="1200" dirty="0"/>
          </a:p>
          <a:p>
            <a:pPr marL="628650" lvl="1" indent="-171450">
              <a:buFont typeface="Wingdings" panose="05000000000000000000" pitchFamily="2" charset="2"/>
              <a:buChar char="§"/>
            </a:pPr>
            <a:endParaRPr lang="en-US" sz="1200" dirty="0">
              <a:solidFill>
                <a:srgbClr val="FF0000"/>
              </a:solidFill>
            </a:endParaRPr>
          </a:p>
        </p:txBody>
      </p:sp>
      <p:pic>
        <p:nvPicPr>
          <p:cNvPr id="8" name="Picture 7" descr="Graphical user interface, text, application&#10;&#10;AI-generated content may be incorrect.">
            <a:extLst>
              <a:ext uri="{FF2B5EF4-FFF2-40B4-BE49-F238E27FC236}">
                <a16:creationId xmlns:a16="http://schemas.microsoft.com/office/drawing/2014/main" id="{724FA928-509F-5DE5-C759-93E049DD0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208" y="850900"/>
            <a:ext cx="6043184" cy="5837426"/>
          </a:xfrm>
          <a:prstGeom prst="rect">
            <a:avLst/>
          </a:prstGeom>
        </p:spPr>
      </p:pic>
      <p:sp>
        <p:nvSpPr>
          <p:cNvPr id="12" name="Arrow: Right 11">
            <a:extLst>
              <a:ext uri="{FF2B5EF4-FFF2-40B4-BE49-F238E27FC236}">
                <a16:creationId xmlns:a16="http://schemas.microsoft.com/office/drawing/2014/main" id="{0069DD4B-8620-A757-4AFB-E14602B248C8}"/>
              </a:ext>
            </a:extLst>
          </p:cNvPr>
          <p:cNvSpPr/>
          <p:nvPr/>
        </p:nvSpPr>
        <p:spPr>
          <a:xfrm flipV="1">
            <a:off x="2557941" y="1192401"/>
            <a:ext cx="626533" cy="188194"/>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A910379B-34DF-6EBF-A4F5-FB269CFB3BDB}"/>
              </a:ext>
            </a:extLst>
          </p:cNvPr>
          <p:cNvSpPr/>
          <p:nvPr/>
        </p:nvSpPr>
        <p:spPr>
          <a:xfrm flipV="1">
            <a:off x="2244679" y="1895137"/>
            <a:ext cx="626533" cy="188194"/>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Right 15">
            <a:extLst>
              <a:ext uri="{FF2B5EF4-FFF2-40B4-BE49-F238E27FC236}">
                <a16:creationId xmlns:a16="http://schemas.microsoft.com/office/drawing/2014/main" id="{CA617DA8-4912-C920-A6CF-7C79CE731958}"/>
              </a:ext>
            </a:extLst>
          </p:cNvPr>
          <p:cNvSpPr/>
          <p:nvPr/>
        </p:nvSpPr>
        <p:spPr>
          <a:xfrm flipV="1">
            <a:off x="2244677" y="3139747"/>
            <a:ext cx="626533" cy="188194"/>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Right 16">
            <a:extLst>
              <a:ext uri="{FF2B5EF4-FFF2-40B4-BE49-F238E27FC236}">
                <a16:creationId xmlns:a16="http://schemas.microsoft.com/office/drawing/2014/main" id="{789E7007-C924-2E95-5916-314755A8379B}"/>
              </a:ext>
            </a:extLst>
          </p:cNvPr>
          <p:cNvSpPr/>
          <p:nvPr/>
        </p:nvSpPr>
        <p:spPr>
          <a:xfrm flipV="1">
            <a:off x="2591815" y="3410673"/>
            <a:ext cx="626533" cy="188194"/>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3CA65A68-BBF6-8003-9853-51D7D203457D}"/>
              </a:ext>
            </a:extLst>
          </p:cNvPr>
          <p:cNvSpPr/>
          <p:nvPr/>
        </p:nvSpPr>
        <p:spPr>
          <a:xfrm flipV="1">
            <a:off x="2244674" y="4408786"/>
            <a:ext cx="626533" cy="188194"/>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4C2B0E39-236D-5A88-8D2A-12C3324B616F}"/>
              </a:ext>
            </a:extLst>
          </p:cNvPr>
          <p:cNvSpPr/>
          <p:nvPr/>
        </p:nvSpPr>
        <p:spPr>
          <a:xfrm flipV="1">
            <a:off x="2591815" y="4713529"/>
            <a:ext cx="626533" cy="188194"/>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4DA86FA-3341-EA7B-4AF4-05E52AC0C7AC}"/>
              </a:ext>
            </a:extLst>
          </p:cNvPr>
          <p:cNvSpPr/>
          <p:nvPr/>
        </p:nvSpPr>
        <p:spPr>
          <a:xfrm flipV="1">
            <a:off x="3006679" y="4954925"/>
            <a:ext cx="626533" cy="188194"/>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Subrecipient Relationship Test">
            <a:hlinkClick r:id="" action="ppaction://media"/>
            <a:extLst>
              <a:ext uri="{FF2B5EF4-FFF2-40B4-BE49-F238E27FC236}">
                <a16:creationId xmlns:a16="http://schemas.microsoft.com/office/drawing/2014/main" id="{8F8EB82D-C5EE-C489-1298-B2E3986995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65788" y="490583"/>
            <a:ext cx="487363" cy="487362"/>
          </a:xfrm>
          <a:prstGeom prst="rect">
            <a:avLst/>
          </a:prstGeom>
        </p:spPr>
      </p:pic>
    </p:spTree>
    <p:extLst>
      <p:ext uri="{BB962C8B-B14F-4D97-AF65-F5344CB8AC3E}">
        <p14:creationId xmlns:p14="http://schemas.microsoft.com/office/powerpoint/2010/main" val="1400580366"/>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542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CCC328-1D37-4998-1FDB-6588E51DBA7B}"/>
              </a:ext>
            </a:extLst>
          </p:cNvPr>
          <p:cNvSpPr txBox="1"/>
          <p:nvPr/>
        </p:nvSpPr>
        <p:spPr>
          <a:xfrm>
            <a:off x="204953" y="40613"/>
            <a:ext cx="11792605" cy="693651"/>
          </a:xfrm>
          <a:prstGeom prst="rect">
            <a:avLst/>
          </a:prstGeom>
          <a:noFill/>
        </p:spPr>
        <p:txBody>
          <a:bodyPr wrap="square">
            <a:spAutoFit/>
          </a:bodyPr>
          <a:lstStyle/>
          <a:p>
            <a:pPr marL="457200" marR="0" algn="ctr">
              <a:lnSpc>
                <a:spcPct val="115000"/>
              </a:lnSpc>
              <a:spcBef>
                <a:spcPts val="0"/>
              </a:spcBef>
              <a:spcAft>
                <a:spcPts val="800"/>
              </a:spcAft>
            </a:pPr>
            <a:r>
              <a:rPr lang="en-US" sz="3600" b="1" kern="100" dirty="0">
                <a:effectLst/>
                <a:latin typeface="Times New Roman" panose="02020603050405020304" pitchFamily="18" charset="0"/>
                <a:ea typeface="Aptos" panose="020B0004020202020204" pitchFamily="34" charset="0"/>
                <a:cs typeface="Times New Roman" panose="02020603050405020304" pitchFamily="18" charset="0"/>
              </a:rPr>
              <a:t>Example of </a:t>
            </a:r>
            <a:r>
              <a:rPr lang="en-US" sz="3600" b="1" kern="100" dirty="0">
                <a:effectLst/>
                <a:highlight>
                  <a:srgbClr val="FFFF00"/>
                </a:highlight>
                <a:latin typeface="Times New Roman" panose="02020603050405020304" pitchFamily="18" charset="0"/>
                <a:ea typeface="Aptos" panose="020B0004020202020204" pitchFamily="34" charset="0"/>
                <a:cs typeface="Times New Roman" panose="02020603050405020304" pitchFamily="18" charset="0"/>
              </a:rPr>
              <a:t>Vendor</a:t>
            </a:r>
            <a:r>
              <a:rPr lang="en-US" sz="3600" b="1" kern="100" dirty="0">
                <a:latin typeface="Times New Roman" panose="02020603050405020304" pitchFamily="18" charset="0"/>
                <a:ea typeface="Aptos" panose="020B0004020202020204" pitchFamily="34" charset="0"/>
                <a:cs typeface="Times New Roman" panose="02020603050405020304" pitchFamily="18" charset="0"/>
              </a:rPr>
              <a:t> </a:t>
            </a:r>
            <a:r>
              <a:rPr lang="en-US" sz="3600" b="1" kern="100" dirty="0">
                <a:effectLst/>
                <a:latin typeface="Times New Roman" panose="02020603050405020304" pitchFamily="18" charset="0"/>
                <a:ea typeface="Aptos" panose="020B0004020202020204" pitchFamily="34" charset="0"/>
                <a:cs typeface="Times New Roman" panose="02020603050405020304" pitchFamily="18" charset="0"/>
              </a:rPr>
              <a:t>Relationship Test</a:t>
            </a:r>
            <a:endParaRPr lang="en-US" sz="3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CF9C5B01-C783-D39C-5887-8063CFCB8735}"/>
              </a:ext>
            </a:extLst>
          </p:cNvPr>
          <p:cNvSpPr txBox="1"/>
          <p:nvPr/>
        </p:nvSpPr>
        <p:spPr>
          <a:xfrm>
            <a:off x="204953" y="734264"/>
            <a:ext cx="11792605" cy="646331"/>
          </a:xfrm>
          <a:prstGeom prst="rect">
            <a:avLst/>
          </a:prstGeom>
          <a:noFill/>
        </p:spPr>
        <p:txBody>
          <a:bodyPr wrap="square" rtlCol="0">
            <a:spAutoFit/>
          </a:bodyPr>
          <a:lstStyle/>
          <a:p>
            <a:pPr marL="1085850" lvl="2" indent="-171450">
              <a:buFont typeface="Wingdings" panose="05000000000000000000" pitchFamily="2" charset="2"/>
              <a:buChar char="v"/>
            </a:pPr>
            <a:endParaRPr lang="en-US" sz="1200" dirty="0"/>
          </a:p>
          <a:p>
            <a:pPr marL="628650" lvl="1" indent="-171450">
              <a:buFont typeface="Wingdings" panose="05000000000000000000" pitchFamily="2" charset="2"/>
              <a:buChar char="§"/>
            </a:pPr>
            <a:endParaRPr lang="en-US" sz="1200" dirty="0"/>
          </a:p>
          <a:p>
            <a:pPr marL="628650" lvl="1" indent="-171450">
              <a:buFont typeface="Wingdings" panose="05000000000000000000" pitchFamily="2" charset="2"/>
              <a:buChar char="§"/>
            </a:pPr>
            <a:endParaRPr lang="en-US" sz="1200" dirty="0">
              <a:solidFill>
                <a:srgbClr val="FF0000"/>
              </a:solidFill>
            </a:endParaRPr>
          </a:p>
        </p:txBody>
      </p:sp>
      <p:pic>
        <p:nvPicPr>
          <p:cNvPr id="8" name="Picture 7" descr="Graphical user interface, text, application&#10;&#10;AI-generated content may be incorrect.">
            <a:extLst>
              <a:ext uri="{FF2B5EF4-FFF2-40B4-BE49-F238E27FC236}">
                <a16:creationId xmlns:a16="http://schemas.microsoft.com/office/drawing/2014/main" id="{724FA928-509F-5DE5-C759-93E049DD03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71208" y="850900"/>
            <a:ext cx="6043184" cy="5837426"/>
          </a:xfrm>
          <a:prstGeom prst="rect">
            <a:avLst/>
          </a:prstGeom>
        </p:spPr>
      </p:pic>
      <p:sp>
        <p:nvSpPr>
          <p:cNvPr id="12" name="Arrow: Right 11">
            <a:extLst>
              <a:ext uri="{FF2B5EF4-FFF2-40B4-BE49-F238E27FC236}">
                <a16:creationId xmlns:a16="http://schemas.microsoft.com/office/drawing/2014/main" id="{0069DD4B-8620-A757-4AFB-E14602B248C8}"/>
              </a:ext>
            </a:extLst>
          </p:cNvPr>
          <p:cNvSpPr/>
          <p:nvPr/>
        </p:nvSpPr>
        <p:spPr>
          <a:xfrm flipV="1">
            <a:off x="2557941" y="1192401"/>
            <a:ext cx="626533" cy="188194"/>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A910379B-34DF-6EBF-A4F5-FB269CFB3BDB}"/>
              </a:ext>
            </a:extLst>
          </p:cNvPr>
          <p:cNvSpPr/>
          <p:nvPr/>
        </p:nvSpPr>
        <p:spPr>
          <a:xfrm flipV="1">
            <a:off x="2422484" y="2453940"/>
            <a:ext cx="626533" cy="188194"/>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14DA86FA-3341-EA7B-4AF4-05E52AC0C7AC}"/>
              </a:ext>
            </a:extLst>
          </p:cNvPr>
          <p:cNvSpPr/>
          <p:nvPr/>
        </p:nvSpPr>
        <p:spPr>
          <a:xfrm flipV="1">
            <a:off x="2422484" y="6284191"/>
            <a:ext cx="626533" cy="188194"/>
          </a:xfrm>
          <a:prstGeom prst="rightArrow">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Connector: Elbow 4">
            <a:extLst>
              <a:ext uri="{FF2B5EF4-FFF2-40B4-BE49-F238E27FC236}">
                <a16:creationId xmlns:a16="http://schemas.microsoft.com/office/drawing/2014/main" id="{D864263E-7950-060C-2594-5F2AEE4F3EA5}"/>
              </a:ext>
            </a:extLst>
          </p:cNvPr>
          <p:cNvCxnSpPr>
            <a:cxnSpLocks/>
            <a:stCxn id="13" idx="1"/>
          </p:cNvCxnSpPr>
          <p:nvPr/>
        </p:nvCxnSpPr>
        <p:spPr>
          <a:xfrm rot="10800000" flipH="1" flipV="1">
            <a:off x="2422483" y="2548036"/>
            <a:ext cx="448723" cy="3497163"/>
          </a:xfrm>
          <a:prstGeom prst="bentConnector4">
            <a:avLst>
              <a:gd name="adj1" fmla="val -50945"/>
              <a:gd name="adj2" fmla="val 100249"/>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pic>
        <p:nvPicPr>
          <p:cNvPr id="4" name="Vendor Relationship Test">
            <a:hlinkClick r:id="" action="ppaction://media"/>
            <a:extLst>
              <a:ext uri="{FF2B5EF4-FFF2-40B4-BE49-F238E27FC236}">
                <a16:creationId xmlns:a16="http://schemas.microsoft.com/office/drawing/2014/main" id="{6004E16B-2E21-ED67-5571-51CFBB6330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82725" y="705038"/>
            <a:ext cx="487363" cy="487363"/>
          </a:xfrm>
          <a:prstGeom prst="rect">
            <a:avLst/>
          </a:prstGeom>
        </p:spPr>
      </p:pic>
    </p:spTree>
    <p:extLst>
      <p:ext uri="{BB962C8B-B14F-4D97-AF65-F5344CB8AC3E}">
        <p14:creationId xmlns:p14="http://schemas.microsoft.com/office/powerpoint/2010/main" val="3350426360"/>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6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8CCC328-1D37-4998-1FDB-6588E51DBA7B}"/>
              </a:ext>
            </a:extLst>
          </p:cNvPr>
          <p:cNvSpPr txBox="1"/>
          <p:nvPr/>
        </p:nvSpPr>
        <p:spPr>
          <a:xfrm>
            <a:off x="204953" y="40613"/>
            <a:ext cx="11792605" cy="1920526"/>
          </a:xfrm>
          <a:prstGeom prst="rect">
            <a:avLst/>
          </a:prstGeom>
          <a:noFill/>
        </p:spPr>
        <p:txBody>
          <a:bodyPr wrap="square">
            <a:spAutoFit/>
          </a:bodyPr>
          <a:lstStyle/>
          <a:p>
            <a:pPr marL="0" marR="0" algn="ctr">
              <a:lnSpc>
                <a:spcPct val="115000"/>
              </a:lnSpc>
              <a:spcBef>
                <a:spcPts val="0"/>
              </a:spcBef>
              <a:spcAft>
                <a:spcPts val="0"/>
              </a:spcAft>
            </a:pPr>
            <a:r>
              <a:rPr lang="en-US" sz="3600" b="1" kern="100" dirty="0">
                <a:effectLst/>
                <a:latin typeface="Times New Roman" panose="02020603050405020304" pitchFamily="18" charset="0"/>
                <a:ea typeface="Aptos" panose="020B0004020202020204" pitchFamily="34" charset="0"/>
                <a:cs typeface="Times New Roman" panose="02020603050405020304" pitchFamily="18" charset="0"/>
              </a:rPr>
              <a:t>Assistance with Determining Federal Award Relationship </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gn="ctr">
              <a:lnSpc>
                <a:spcPct val="115000"/>
              </a:lnSpc>
              <a:spcBef>
                <a:spcPts val="0"/>
              </a:spcBef>
              <a:spcAft>
                <a:spcPts val="0"/>
              </a:spcAft>
            </a:pPr>
            <a:r>
              <a:rPr lang="en-US" sz="3600" b="1" kern="100" dirty="0">
                <a:effectLst/>
                <a:latin typeface="Times New Roman" panose="02020603050405020304" pitchFamily="18" charset="0"/>
                <a:ea typeface="Aptos" panose="020B0004020202020204" pitchFamily="34" charset="0"/>
                <a:cs typeface="Times New Roman" panose="02020603050405020304" pitchFamily="18" charset="0"/>
              </a:rPr>
              <a:t>and </a:t>
            </a:r>
            <a:endParaRPr lang="en-US" sz="3600" kern="100" dirty="0">
              <a:effectLst/>
              <a:latin typeface="Aptos" panose="020B0004020202020204" pitchFamily="34" charset="0"/>
              <a:ea typeface="Aptos" panose="020B0004020202020204" pitchFamily="34" charset="0"/>
              <a:cs typeface="Times New Roman" panose="02020603050405020304" pitchFamily="18" charset="0"/>
            </a:endParaRPr>
          </a:p>
          <a:p>
            <a:pPr algn="ctr"/>
            <a:r>
              <a:rPr lang="en-US" sz="3600" b="1" dirty="0">
                <a:effectLst/>
                <a:latin typeface="Times New Roman" panose="02020603050405020304" pitchFamily="18" charset="0"/>
                <a:ea typeface="Aptos" panose="020B0004020202020204" pitchFamily="34" charset="0"/>
              </a:rPr>
              <a:t>Reporting Requirements</a:t>
            </a:r>
            <a:endParaRPr lang="en-US" sz="3600" b="1"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E94BFF43-50E5-D2D7-9D25-F7713C739943}"/>
              </a:ext>
            </a:extLst>
          </p:cNvPr>
          <p:cNvSpPr txBox="1"/>
          <p:nvPr/>
        </p:nvSpPr>
        <p:spPr>
          <a:xfrm>
            <a:off x="907942" y="2332808"/>
            <a:ext cx="10376115" cy="3970318"/>
          </a:xfrm>
          <a:prstGeom prst="rect">
            <a:avLst/>
          </a:prstGeom>
          <a:noFill/>
        </p:spPr>
        <p:txBody>
          <a:bodyPr wrap="square" rtlCol="0">
            <a:spAutoFit/>
          </a:bodyPr>
          <a:lstStyle/>
          <a:p>
            <a:r>
              <a:rPr lang="en-US" b="1" dirty="0"/>
              <a:t>Making the relationship determination(s) can be confusing.</a:t>
            </a:r>
          </a:p>
          <a:p>
            <a:endParaRPr lang="en-US" b="1" dirty="0"/>
          </a:p>
          <a:p>
            <a:r>
              <a:rPr lang="en-US" b="1" dirty="0"/>
              <a:t>We recognize this challenge, as there are multiple scenarios with individual nuances.  We have covered only one hypothetic example.  </a:t>
            </a:r>
          </a:p>
          <a:p>
            <a:endParaRPr lang="en-US" b="1" dirty="0"/>
          </a:p>
          <a:p>
            <a:r>
              <a:rPr lang="en-US" b="1" dirty="0"/>
              <a:t>The dates and names have been changed to protect the innocent.</a:t>
            </a:r>
          </a:p>
          <a:p>
            <a:endParaRPr lang="en-US" b="1" dirty="0"/>
          </a:p>
          <a:p>
            <a:r>
              <a:rPr lang="en-US" b="1" dirty="0"/>
              <a:t>If you are having difficulty making these relationship determinations, contact a member of the SEFA Team for assistance. </a:t>
            </a:r>
          </a:p>
          <a:p>
            <a:endParaRPr lang="en-US" b="1" dirty="0"/>
          </a:p>
          <a:p>
            <a:r>
              <a:rPr lang="en-US" b="1" dirty="0"/>
              <a:t>SEFA Team Contacts:</a:t>
            </a:r>
          </a:p>
          <a:p>
            <a:r>
              <a:rPr lang="en-US" b="1" dirty="0"/>
              <a:t>	</a:t>
            </a:r>
            <a:r>
              <a:rPr lang="en-US" b="1" dirty="0">
                <a:hlinkClick r:id="rId4"/>
              </a:rPr>
              <a:t>ginac.shall@ky.gov</a:t>
            </a:r>
            <a:endParaRPr lang="en-US" b="1" dirty="0"/>
          </a:p>
          <a:p>
            <a:r>
              <a:rPr lang="en-US" b="1" dirty="0"/>
              <a:t>	</a:t>
            </a:r>
            <a:r>
              <a:rPr lang="en-US" b="1" dirty="0">
                <a:hlinkClick r:id="rId5"/>
              </a:rPr>
              <a:t>carolyn.noplis@ky.gov</a:t>
            </a:r>
            <a:endParaRPr lang="en-US" b="1" dirty="0"/>
          </a:p>
          <a:p>
            <a:endParaRPr lang="en-US" b="1" dirty="0"/>
          </a:p>
        </p:txBody>
      </p:sp>
      <p:pic>
        <p:nvPicPr>
          <p:cNvPr id="7" name="Picture 6">
            <a:extLst>
              <a:ext uri="{FF2B5EF4-FFF2-40B4-BE49-F238E27FC236}">
                <a16:creationId xmlns:a16="http://schemas.microsoft.com/office/drawing/2014/main" id="{3198EBC1-BDCF-6C10-E419-899AFFC4857E}"/>
              </a:ext>
            </a:extLst>
          </p:cNvPr>
          <p:cNvPicPr>
            <a:picLocks noChangeAspect="1"/>
          </p:cNvPicPr>
          <p:nvPr/>
        </p:nvPicPr>
        <p:blipFill>
          <a:blip r:embed="rId6"/>
          <a:stretch>
            <a:fillRect/>
          </a:stretch>
        </p:blipFill>
        <p:spPr>
          <a:xfrm>
            <a:off x="7890650" y="3241963"/>
            <a:ext cx="1421769" cy="973137"/>
          </a:xfrm>
          <a:prstGeom prst="rect">
            <a:avLst/>
          </a:prstGeom>
        </p:spPr>
      </p:pic>
      <p:pic>
        <p:nvPicPr>
          <p:cNvPr id="5" name="Assistance with Deternination">
            <a:hlinkClick r:id="" action="ppaction://media"/>
            <a:extLst>
              <a:ext uri="{FF2B5EF4-FFF2-40B4-BE49-F238E27FC236}">
                <a16:creationId xmlns:a16="http://schemas.microsoft.com/office/drawing/2014/main" id="{4E15C8A2-025A-1BD8-4AF4-47ECCA5BC28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64104" y="606955"/>
            <a:ext cx="487362" cy="487362"/>
          </a:xfrm>
          <a:prstGeom prst="rect">
            <a:avLst/>
          </a:prstGeom>
        </p:spPr>
      </p:pic>
    </p:spTree>
    <p:extLst>
      <p:ext uri="{BB962C8B-B14F-4D97-AF65-F5344CB8AC3E}">
        <p14:creationId xmlns:p14="http://schemas.microsoft.com/office/powerpoint/2010/main" val="1101797905"/>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1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Content Placeholder 1029">
            <a:extLst>
              <a:ext uri="{FF2B5EF4-FFF2-40B4-BE49-F238E27FC236}">
                <a16:creationId xmlns:a16="http://schemas.microsoft.com/office/drawing/2014/main" id="{911106FB-CDCC-9CA1-7F2C-8FE30EEE9E64}"/>
              </a:ext>
            </a:extLst>
          </p:cNvPr>
          <p:cNvSpPr>
            <a:spLocks noGrp="1"/>
          </p:cNvSpPr>
          <p:nvPr>
            <p:ph idx="1"/>
          </p:nvPr>
        </p:nvSpPr>
        <p:spPr>
          <a:xfrm>
            <a:off x="7286625" y="3209926"/>
            <a:ext cx="3648075" cy="1015664"/>
          </a:xfrm>
        </p:spPr>
        <p:txBody>
          <a:bodyPr vert="horz" lIns="91440" tIns="45720" rIns="91440" bIns="45720" rtlCol="0">
            <a:normAutofit/>
          </a:bodyPr>
          <a:lstStyle/>
          <a:p>
            <a:pPr marL="0" indent="0">
              <a:buNone/>
            </a:pPr>
            <a:r>
              <a:rPr lang="en-US" sz="2400" u="sng" dirty="0">
                <a:solidFill>
                  <a:srgbClr val="0070C0"/>
                </a:solidFill>
                <a:hlinkClick r:id="rId5"/>
              </a:rPr>
              <a:t>ginac.shall@ky.gov</a:t>
            </a:r>
            <a:endParaRPr lang="en-US" sz="2400" u="sng" dirty="0">
              <a:solidFill>
                <a:srgbClr val="0070C0"/>
              </a:solidFill>
            </a:endParaRPr>
          </a:p>
          <a:p>
            <a:pPr marL="0" indent="0">
              <a:buNone/>
            </a:pPr>
            <a:r>
              <a:rPr lang="en-US" sz="2400" u="sng" dirty="0">
                <a:solidFill>
                  <a:srgbClr val="0070C0"/>
                </a:solidFill>
                <a:hlinkClick r:id="rId5"/>
              </a:rPr>
              <a:t>carolyn.noplis@ky.gov</a:t>
            </a:r>
            <a:endParaRPr lang="en-US" sz="2400" u="sng" dirty="0">
              <a:solidFill>
                <a:srgbClr val="0070C0"/>
              </a:solidFill>
            </a:endParaRPr>
          </a:p>
        </p:txBody>
      </p:sp>
      <p:sp>
        <p:nvSpPr>
          <p:cNvPr id="3" name="TextBox 2">
            <a:extLst>
              <a:ext uri="{FF2B5EF4-FFF2-40B4-BE49-F238E27FC236}">
                <a16:creationId xmlns:a16="http://schemas.microsoft.com/office/drawing/2014/main" id="{E3FD999C-9B52-E441-F8CB-7C8DC571A824}"/>
              </a:ext>
            </a:extLst>
          </p:cNvPr>
          <p:cNvSpPr txBox="1"/>
          <p:nvPr/>
        </p:nvSpPr>
        <p:spPr>
          <a:xfrm>
            <a:off x="7004482" y="337351"/>
            <a:ext cx="4776186" cy="1015663"/>
          </a:xfrm>
          <a:prstGeom prst="rect">
            <a:avLst/>
          </a:prstGeom>
          <a:noFill/>
        </p:spPr>
        <p:txBody>
          <a:bodyPr wrap="square" rtlCol="0">
            <a:spAutoFit/>
          </a:bodyPr>
          <a:lstStyle/>
          <a:p>
            <a:r>
              <a:rPr kumimoji="0" lang="en-US" sz="6000" b="1" i="0" u="none" strike="noStrike" kern="1200" cap="none" spc="0" normalizeH="0" baseline="0" noProof="0" dirty="0">
                <a:ln>
                  <a:noFill/>
                </a:ln>
                <a:solidFill>
                  <a:srgbClr val="FF0000"/>
                </a:solidFill>
                <a:effectLst/>
                <a:uLnTx/>
                <a:uFillTx/>
                <a:latin typeface="Calibri" panose="020F0502020204030204"/>
                <a:ea typeface="+mj-ea"/>
                <a:cs typeface="+mj-cs"/>
              </a:rPr>
              <a:t>                        </a:t>
            </a:r>
            <a:endParaRPr lang="en-US" dirty="0"/>
          </a:p>
        </p:txBody>
      </p:sp>
      <p:pic>
        <p:nvPicPr>
          <p:cNvPr id="1032" name="Picture 8" descr="Short Answer Questions - Exams guide ...">
            <a:extLst>
              <a:ext uri="{FF2B5EF4-FFF2-40B4-BE49-F238E27FC236}">
                <a16:creationId xmlns:a16="http://schemas.microsoft.com/office/drawing/2014/main" id="{48B57548-E38F-10C4-601E-DF37506108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6999" y="743414"/>
            <a:ext cx="5061351" cy="5061351"/>
          </a:xfrm>
          <a:prstGeom prst="rect">
            <a:avLst/>
          </a:prstGeom>
          <a:noFill/>
          <a:extLst>
            <a:ext uri="{909E8E84-426E-40DD-AFC4-6F175D3DCCD1}">
              <a14:hiddenFill xmlns:a14="http://schemas.microsoft.com/office/drawing/2010/main">
                <a:solidFill>
                  <a:srgbClr val="FFFFFF"/>
                </a:solidFill>
              </a14:hiddenFill>
            </a:ext>
          </a:extLst>
        </p:spPr>
      </p:pic>
      <p:pic>
        <p:nvPicPr>
          <p:cNvPr id="4" name="Q &amp; A Relationship">
            <a:hlinkClick r:id="" action="ppaction://media"/>
            <a:extLst>
              <a:ext uri="{FF2B5EF4-FFF2-40B4-BE49-F238E27FC236}">
                <a16:creationId xmlns:a16="http://schemas.microsoft.com/office/drawing/2014/main" id="{696C096E-846F-BDC4-AB84-914DDA986FB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77838" y="1503363"/>
            <a:ext cx="487363" cy="487362"/>
          </a:xfrm>
          <a:prstGeom prst="rect">
            <a:avLst/>
          </a:prstGeom>
        </p:spPr>
      </p:pic>
    </p:spTree>
    <p:extLst>
      <p:ext uri="{BB962C8B-B14F-4D97-AF65-F5344CB8AC3E}">
        <p14:creationId xmlns:p14="http://schemas.microsoft.com/office/powerpoint/2010/main" val="3642756430"/>
      </p:ext>
    </p:extLst>
  </p:cSld>
  <p:clrMapOvr>
    <a:masterClrMapping/>
  </p:clrMapOvr>
  <mc:AlternateContent xmlns:mc="http://schemas.openxmlformats.org/markup-compatibility/2006" xmlns:p14="http://schemas.microsoft.com/office/powerpoint/2010/main">
    <mc:Choice Requires="p14">
      <p:transition spd="slow" p14:dur="4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E964C-A39C-D0E0-3598-B8E9C9692229}"/>
              </a:ext>
            </a:extLst>
          </p:cNvPr>
          <p:cNvSpPr>
            <a:spLocks noGrp="1"/>
          </p:cNvSpPr>
          <p:nvPr>
            <p:ph type="title"/>
          </p:nvPr>
        </p:nvSpPr>
        <p:spPr>
          <a:xfrm>
            <a:off x="838200" y="21103"/>
            <a:ext cx="10515600" cy="1325563"/>
          </a:xfrm>
        </p:spPr>
        <p:txBody>
          <a:bodyPr/>
          <a:lstStyle/>
          <a:p>
            <a:pPr algn="ctr"/>
            <a:r>
              <a:rPr lang="en-US" b="1" dirty="0"/>
              <a:t>Paid to Grantor</a:t>
            </a:r>
          </a:p>
        </p:txBody>
      </p:sp>
      <p:sp>
        <p:nvSpPr>
          <p:cNvPr id="3" name="Content Placeholder 2">
            <a:extLst>
              <a:ext uri="{FF2B5EF4-FFF2-40B4-BE49-F238E27FC236}">
                <a16:creationId xmlns:a16="http://schemas.microsoft.com/office/drawing/2014/main" id="{4EF0FD36-2E6D-8069-6415-64A42AD6193D}"/>
              </a:ext>
            </a:extLst>
          </p:cNvPr>
          <p:cNvSpPr>
            <a:spLocks noGrp="1"/>
          </p:cNvSpPr>
          <p:nvPr>
            <p:ph idx="1"/>
          </p:nvPr>
        </p:nvSpPr>
        <p:spPr>
          <a:xfrm>
            <a:off x="838200" y="1391059"/>
            <a:ext cx="10515600" cy="4869064"/>
          </a:xfrm>
        </p:spPr>
        <p:txBody>
          <a:bodyPr>
            <a:noAutofit/>
          </a:bodyPr>
          <a:lstStyle/>
          <a:p>
            <a:pPr marL="0" indent="0" algn="just">
              <a:buNone/>
            </a:pPr>
            <a:r>
              <a:rPr lang="en-US" sz="3600" i="0" dirty="0">
                <a:effectLst/>
                <a:latin typeface="Aptos" panose="020B0004020202020204" pitchFamily="34" charset="0"/>
              </a:rPr>
              <a:t>Grant recipients are responsible for returning unspent or excess funds to the Grantor within a specified timeframe after the award period ends.  Recipients may also elect to return funds before that time. </a:t>
            </a:r>
          </a:p>
          <a:p>
            <a:pPr marL="0" indent="0" algn="just">
              <a:buNone/>
            </a:pPr>
            <a:endParaRPr lang="en-US" sz="3600" i="0" dirty="0">
              <a:effectLst/>
              <a:latin typeface="Aptos" panose="020B0004020202020204" pitchFamily="34" charset="0"/>
            </a:endParaRPr>
          </a:p>
          <a:p>
            <a:pPr marL="0" indent="0" algn="just">
              <a:buNone/>
            </a:pPr>
            <a:r>
              <a:rPr lang="en-US" sz="3600" dirty="0">
                <a:latin typeface="Aptos" panose="020B0004020202020204" pitchFamily="34" charset="0"/>
              </a:rPr>
              <a:t>There are specific steps necessary to complete this return of funds.  Please include this documentation with your SEFA submission to FAC.</a:t>
            </a:r>
          </a:p>
        </p:txBody>
      </p:sp>
      <p:pic>
        <p:nvPicPr>
          <p:cNvPr id="7" name="Paid to Grantor">
            <a:hlinkClick r:id="" action="ppaction://media"/>
            <a:extLst>
              <a:ext uri="{FF2B5EF4-FFF2-40B4-BE49-F238E27FC236}">
                <a16:creationId xmlns:a16="http://schemas.microsoft.com/office/drawing/2014/main" id="{47CD0C88-5C21-D809-A1A8-F02DCD4B22D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77189" y="1036638"/>
            <a:ext cx="609600" cy="609600"/>
          </a:xfrm>
          <a:prstGeom prst="rect">
            <a:avLst/>
          </a:prstGeom>
        </p:spPr>
      </p:pic>
    </p:spTree>
    <p:extLst>
      <p:ext uri="{BB962C8B-B14F-4D97-AF65-F5344CB8AC3E}">
        <p14:creationId xmlns:p14="http://schemas.microsoft.com/office/powerpoint/2010/main" val="3826617846"/>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8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8E376C-BEEF-410C-90A4-6DC9EA4B4C60}"/>
              </a:ext>
            </a:extLst>
          </p:cNvPr>
          <p:cNvSpPr>
            <a:spLocks noGrp="1"/>
          </p:cNvSpPr>
          <p:nvPr>
            <p:ph type="title"/>
          </p:nvPr>
        </p:nvSpPr>
        <p:spPr>
          <a:xfrm>
            <a:off x="235719" y="146687"/>
            <a:ext cx="11720562" cy="822797"/>
          </a:xfrm>
        </p:spPr>
        <p:txBody>
          <a:bodyPr>
            <a:normAutofit/>
          </a:bodyPr>
          <a:lstStyle/>
          <a:p>
            <a:pPr algn="ctr"/>
            <a:r>
              <a:rPr lang="en-US" sz="4000" b="1" dirty="0"/>
              <a:t>02 SEFA Grants and Programs</a:t>
            </a:r>
          </a:p>
        </p:txBody>
      </p:sp>
      <p:pic>
        <p:nvPicPr>
          <p:cNvPr id="5" name="Picture 4" descr="Graphical user interface, application, table&#10;&#10;AI-generated content may be incorrect.">
            <a:extLst>
              <a:ext uri="{FF2B5EF4-FFF2-40B4-BE49-F238E27FC236}">
                <a16:creationId xmlns:a16="http://schemas.microsoft.com/office/drawing/2014/main" id="{F4161EFD-505D-027F-3A04-E4C39229C9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3285" y="969484"/>
            <a:ext cx="11845430" cy="5319173"/>
          </a:xfrm>
          <a:prstGeom prst="rect">
            <a:avLst/>
          </a:prstGeom>
        </p:spPr>
      </p:pic>
      <p:pic>
        <p:nvPicPr>
          <p:cNvPr id="4" name="#10">
            <a:hlinkClick r:id="" action="ppaction://media"/>
            <a:extLst>
              <a:ext uri="{FF2B5EF4-FFF2-40B4-BE49-F238E27FC236}">
                <a16:creationId xmlns:a16="http://schemas.microsoft.com/office/drawing/2014/main" id="{EE6B1A60-B048-A8F9-45C2-6355CA71863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24600" y="766284"/>
            <a:ext cx="406400" cy="406400"/>
          </a:xfrm>
          <a:prstGeom prst="rect">
            <a:avLst/>
          </a:prstGeom>
        </p:spPr>
      </p:pic>
    </p:spTree>
    <p:extLst>
      <p:ext uri="{BB962C8B-B14F-4D97-AF65-F5344CB8AC3E}">
        <p14:creationId xmlns:p14="http://schemas.microsoft.com/office/powerpoint/2010/main" val="2865339918"/>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1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10515600" cy="990600"/>
          </a:xfrm>
        </p:spPr>
        <p:txBody>
          <a:bodyPr>
            <a:noAutofit/>
          </a:bodyPr>
          <a:lstStyle/>
          <a:p>
            <a:pPr algn="ctr"/>
            <a:r>
              <a:rPr lang="en-US" sz="4800" b="1" dirty="0"/>
              <a:t>Housekeeping Notes</a:t>
            </a:r>
          </a:p>
        </p:txBody>
      </p:sp>
      <p:sp>
        <p:nvSpPr>
          <p:cNvPr id="3" name="Content Placeholder 2"/>
          <p:cNvSpPr>
            <a:spLocks noGrp="1"/>
          </p:cNvSpPr>
          <p:nvPr>
            <p:ph idx="1"/>
          </p:nvPr>
        </p:nvSpPr>
        <p:spPr>
          <a:xfrm>
            <a:off x="838200" y="1655668"/>
            <a:ext cx="10515600" cy="4016711"/>
          </a:xfrm>
        </p:spPr>
        <p:txBody>
          <a:bodyPr>
            <a:normAutofit/>
          </a:bodyPr>
          <a:lstStyle/>
          <a:p>
            <a:endParaRPr lang="en-US" sz="2000" dirty="0">
              <a:solidFill>
                <a:schemeClr val="tx1"/>
              </a:solidFill>
            </a:endParaRPr>
          </a:p>
          <a:p>
            <a:r>
              <a:rPr lang="en-US" sz="2000" dirty="0">
                <a:solidFill>
                  <a:schemeClr val="tx1"/>
                </a:solidFill>
              </a:rPr>
              <a:t>Mute your microphone.</a:t>
            </a:r>
          </a:p>
          <a:p>
            <a:r>
              <a:rPr lang="en-US" sz="2000" dirty="0">
                <a:solidFill>
                  <a:schemeClr val="tx1"/>
                </a:solidFill>
              </a:rPr>
              <a:t>Turn off your camera.</a:t>
            </a:r>
          </a:p>
          <a:p>
            <a:r>
              <a:rPr lang="en-US" sz="2000" dirty="0">
                <a:solidFill>
                  <a:schemeClr val="tx1"/>
                </a:solidFill>
              </a:rPr>
              <a:t>Utilize the chat for questions/comments you wish to make during the training.</a:t>
            </a:r>
          </a:p>
          <a:p>
            <a:r>
              <a:rPr lang="en-US" sz="2000" dirty="0">
                <a:solidFill>
                  <a:schemeClr val="tx1"/>
                </a:solidFill>
              </a:rPr>
              <a:t>There are Q&amp;A sessions after each section of a SEFA Form.</a:t>
            </a:r>
          </a:p>
          <a:p>
            <a:pPr>
              <a:lnSpc>
                <a:spcPct val="120000"/>
              </a:lnSpc>
            </a:pPr>
            <a:r>
              <a:rPr lang="en-US" sz="2000" dirty="0">
                <a:solidFill>
                  <a:schemeClr val="tx1"/>
                </a:solidFill>
              </a:rPr>
              <a:t>During the Q&amp;A sessions please use the hand-raise reaction, located </a:t>
            </a:r>
            <a:r>
              <a:rPr lang="en-US" dirty="0">
                <a:solidFill>
                  <a:schemeClr val="tx1"/>
                </a:solidFill>
              </a:rPr>
              <a:t>in the top ribbon of the TEAMS window,</a:t>
            </a:r>
            <a:r>
              <a:rPr lang="en-US" sz="2000" dirty="0">
                <a:solidFill>
                  <a:schemeClr val="tx1"/>
                </a:solidFill>
              </a:rPr>
              <a:t> to alert the moderator.  </a:t>
            </a:r>
          </a:p>
          <a:p>
            <a:r>
              <a:rPr lang="en-US" sz="2000" dirty="0">
                <a:solidFill>
                  <a:schemeClr val="tx1"/>
                </a:solidFill>
              </a:rPr>
              <a:t>During your Q&amp;A</a:t>
            </a:r>
            <a:r>
              <a:rPr lang="en-US" dirty="0">
                <a:solidFill>
                  <a:schemeClr val="tx1"/>
                </a:solidFill>
              </a:rPr>
              <a:t> </a:t>
            </a:r>
            <a:r>
              <a:rPr lang="en-US" sz="2000" dirty="0">
                <a:solidFill>
                  <a:schemeClr val="tx1"/>
                </a:solidFill>
              </a:rPr>
              <a:t>unmute yourself to comment.  Mute your microphone once your question has been asked.</a:t>
            </a:r>
          </a:p>
          <a:p>
            <a:pPr marL="0" indent="0">
              <a:buNone/>
            </a:pPr>
            <a:endParaRPr lang="en-US" sz="2000" dirty="0"/>
          </a:p>
        </p:txBody>
      </p:sp>
      <p:pic>
        <p:nvPicPr>
          <p:cNvPr id="5" name="#4">
            <a:hlinkClick r:id="" action="ppaction://media"/>
            <a:extLst>
              <a:ext uri="{FF2B5EF4-FFF2-40B4-BE49-F238E27FC236}">
                <a16:creationId xmlns:a16="http://schemas.microsoft.com/office/drawing/2014/main" id="{D7E63973-7D1E-C6C1-81DB-130F662CC2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51547" y="965994"/>
            <a:ext cx="487363" cy="487362"/>
          </a:xfrm>
          <a:prstGeom prst="rect">
            <a:avLst/>
          </a:prstGeom>
        </p:spPr>
      </p:pic>
    </p:spTree>
    <p:extLst>
      <p:ext uri="{BB962C8B-B14F-4D97-AF65-F5344CB8AC3E}">
        <p14:creationId xmlns:p14="http://schemas.microsoft.com/office/powerpoint/2010/main" val="2471973333"/>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95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0" objId="4"/>
        <p14:pauseEvt time="0" objId="4"/>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0CE3A-E249-405F-B11F-A9FC13CED26E}"/>
              </a:ext>
            </a:extLst>
          </p:cNvPr>
          <p:cNvSpPr>
            <a:spLocks noGrp="1"/>
          </p:cNvSpPr>
          <p:nvPr>
            <p:ph type="title"/>
          </p:nvPr>
        </p:nvSpPr>
        <p:spPr>
          <a:xfrm>
            <a:off x="47602" y="30141"/>
            <a:ext cx="12081645" cy="1644835"/>
          </a:xfrm>
        </p:spPr>
        <p:txBody>
          <a:bodyPr anchor="t">
            <a:noAutofit/>
          </a:bodyPr>
          <a:lstStyle/>
          <a:p>
            <a:pPr algn="ctr"/>
            <a:r>
              <a:rPr lang="en-US" sz="3600" b="1" dirty="0"/>
              <a:t>Reconciliation of SEFA Revenues and Expenditures to eMARS SEFA reporting – Collected Revenues and Cash Expenditures</a:t>
            </a:r>
            <a:br>
              <a:rPr lang="en-US" sz="3600" b="1" dirty="0"/>
            </a:br>
            <a:r>
              <a:rPr lang="en-US" sz="3600" b="1" dirty="0"/>
              <a:t>(2035 Report)</a:t>
            </a:r>
          </a:p>
        </p:txBody>
      </p:sp>
      <p:pic>
        <p:nvPicPr>
          <p:cNvPr id="3" name="#18">
            <a:hlinkClick r:id="" action="ppaction://media"/>
            <a:extLst>
              <a:ext uri="{FF2B5EF4-FFF2-40B4-BE49-F238E27FC236}">
                <a16:creationId xmlns:a16="http://schemas.microsoft.com/office/drawing/2014/main" id="{467B8D15-4865-70DA-4BAC-13380549D73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375" y="1328738"/>
            <a:ext cx="609600" cy="609600"/>
          </a:xfrm>
          <a:prstGeom prst="rect">
            <a:avLst/>
          </a:prstGeom>
        </p:spPr>
      </p:pic>
      <p:pic>
        <p:nvPicPr>
          <p:cNvPr id="5" name="Picture 4" descr="Graphical user interface, application, table&#10;&#10;AI-generated content may be incorrect.">
            <a:extLst>
              <a:ext uri="{FF2B5EF4-FFF2-40B4-BE49-F238E27FC236}">
                <a16:creationId xmlns:a16="http://schemas.microsoft.com/office/drawing/2014/main" id="{333A2014-15B4-626A-5FC3-70A01312D8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2097" y="1842178"/>
            <a:ext cx="11507806" cy="4763165"/>
          </a:xfrm>
          <a:prstGeom prst="rect">
            <a:avLst/>
          </a:prstGeom>
        </p:spPr>
      </p:pic>
    </p:spTree>
    <p:extLst>
      <p:ext uri="{BB962C8B-B14F-4D97-AF65-F5344CB8AC3E}">
        <p14:creationId xmlns:p14="http://schemas.microsoft.com/office/powerpoint/2010/main" val="1194345656"/>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Graphical user interface, application, table, Excel&#10;&#10;AI-generated content may be incorrect.">
            <a:extLst>
              <a:ext uri="{FF2B5EF4-FFF2-40B4-BE49-F238E27FC236}">
                <a16:creationId xmlns:a16="http://schemas.microsoft.com/office/drawing/2014/main" id="{8D202D07-B933-0956-3421-47B3FD95C4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4317" y="1848679"/>
            <a:ext cx="11676379" cy="3677478"/>
          </a:xfrm>
          <a:prstGeom prst="rect">
            <a:avLst/>
          </a:prstGeom>
        </p:spPr>
      </p:pic>
      <p:sp>
        <p:nvSpPr>
          <p:cNvPr id="6" name="TextBox 5">
            <a:extLst>
              <a:ext uri="{FF2B5EF4-FFF2-40B4-BE49-F238E27FC236}">
                <a16:creationId xmlns:a16="http://schemas.microsoft.com/office/drawing/2014/main" id="{DA2DFC3C-BD20-049B-4059-1FF39F9FAADD}"/>
              </a:ext>
            </a:extLst>
          </p:cNvPr>
          <p:cNvSpPr txBox="1"/>
          <p:nvPr/>
        </p:nvSpPr>
        <p:spPr>
          <a:xfrm>
            <a:off x="705853" y="208547"/>
            <a:ext cx="10716126" cy="923330"/>
          </a:xfrm>
          <a:prstGeom prst="rect">
            <a:avLst/>
          </a:prstGeom>
          <a:noFill/>
        </p:spPr>
        <p:txBody>
          <a:bodyPr wrap="square" rtlCol="0">
            <a:spAutoFit/>
          </a:bodyPr>
          <a:lstStyle/>
          <a:p>
            <a:pPr algn="ctr"/>
            <a:r>
              <a:rPr lang="en-US" sz="5400" b="1" dirty="0">
                <a:latin typeface="Aptos Display" panose="020B0004020202020204" pitchFamily="34" charset="0"/>
              </a:rPr>
              <a:t>Reconciliation Links in Workiva</a:t>
            </a:r>
          </a:p>
        </p:txBody>
      </p:sp>
      <p:cxnSp>
        <p:nvCxnSpPr>
          <p:cNvPr id="8" name="Straight Arrow Connector 7">
            <a:extLst>
              <a:ext uri="{FF2B5EF4-FFF2-40B4-BE49-F238E27FC236}">
                <a16:creationId xmlns:a16="http://schemas.microsoft.com/office/drawing/2014/main" id="{E6D528E7-2864-F480-F4E0-F7E66C4D38D8}"/>
              </a:ext>
            </a:extLst>
          </p:cNvPr>
          <p:cNvCxnSpPr>
            <a:cxnSpLocks/>
          </p:cNvCxnSpPr>
          <p:nvPr/>
        </p:nvCxnSpPr>
        <p:spPr>
          <a:xfrm flipV="1">
            <a:off x="5277678" y="2613992"/>
            <a:ext cx="993914" cy="705678"/>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9" name="Straight Arrow Connector 8">
            <a:extLst>
              <a:ext uri="{FF2B5EF4-FFF2-40B4-BE49-F238E27FC236}">
                <a16:creationId xmlns:a16="http://schemas.microsoft.com/office/drawing/2014/main" id="{7FCD05E8-2631-562A-3CF8-D46E63B5C157}"/>
              </a:ext>
            </a:extLst>
          </p:cNvPr>
          <p:cNvCxnSpPr>
            <a:cxnSpLocks/>
          </p:cNvCxnSpPr>
          <p:nvPr/>
        </p:nvCxnSpPr>
        <p:spPr>
          <a:xfrm flipV="1">
            <a:off x="5536096" y="2604052"/>
            <a:ext cx="3299791" cy="914401"/>
          </a:xfrm>
          <a:prstGeom prst="straightConnector1">
            <a:avLst/>
          </a:prstGeom>
          <a:ln w="19050" cap="flat" cmpd="sng" algn="ctr">
            <a:solidFill>
              <a:schemeClr val="tx1"/>
            </a:solidFill>
            <a:prstDash val="solid"/>
            <a:round/>
            <a:headEnd type="arrow" w="med" len="med"/>
            <a:tailEnd type="arrow" w="med" len="med"/>
          </a:ln>
        </p:spPr>
        <p:style>
          <a:lnRef idx="0">
            <a:scrgbClr r="0" g="0" b="0"/>
          </a:lnRef>
          <a:fillRef idx="0">
            <a:scrgbClr r="0" g="0" b="0"/>
          </a:fillRef>
          <a:effectRef idx="0">
            <a:scrgbClr r="0" g="0" b="0"/>
          </a:effectRef>
          <a:fontRef idx="minor">
            <a:schemeClr val="tx1"/>
          </a:fontRef>
        </p:style>
      </p:cxnSp>
      <p:cxnSp>
        <p:nvCxnSpPr>
          <p:cNvPr id="13" name="Straight Arrow Connector 12">
            <a:extLst>
              <a:ext uri="{FF2B5EF4-FFF2-40B4-BE49-F238E27FC236}">
                <a16:creationId xmlns:a16="http://schemas.microsoft.com/office/drawing/2014/main" id="{C84A5027-8ED9-E60D-496A-194ABD0386EB}"/>
              </a:ext>
            </a:extLst>
          </p:cNvPr>
          <p:cNvCxnSpPr>
            <a:cxnSpLocks/>
          </p:cNvCxnSpPr>
          <p:nvPr/>
        </p:nvCxnSpPr>
        <p:spPr>
          <a:xfrm flipV="1">
            <a:off x="5428830" y="2604052"/>
            <a:ext cx="1856553" cy="2084584"/>
          </a:xfrm>
          <a:prstGeom prst="straightConnector1">
            <a:avLst/>
          </a:prstGeom>
          <a:ln>
            <a:solidFill>
              <a:schemeClr val="tx1"/>
            </a:solidFill>
            <a:headEnd type="triangle"/>
            <a:tailEnd type="triangle"/>
          </a:ln>
        </p:spPr>
        <p:style>
          <a:lnRef idx="3">
            <a:schemeClr val="accent6"/>
          </a:lnRef>
          <a:fillRef idx="0">
            <a:schemeClr val="accent6"/>
          </a:fillRef>
          <a:effectRef idx="2">
            <a:schemeClr val="accent6"/>
          </a:effectRef>
          <a:fontRef idx="minor">
            <a:schemeClr val="tx1"/>
          </a:fontRef>
        </p:style>
      </p:cxnSp>
      <p:cxnSp>
        <p:nvCxnSpPr>
          <p:cNvPr id="15" name="Straight Arrow Connector 14">
            <a:extLst>
              <a:ext uri="{FF2B5EF4-FFF2-40B4-BE49-F238E27FC236}">
                <a16:creationId xmlns:a16="http://schemas.microsoft.com/office/drawing/2014/main" id="{DC02A8EB-EAB4-D385-A916-684321427B0B}"/>
              </a:ext>
            </a:extLst>
          </p:cNvPr>
          <p:cNvCxnSpPr>
            <a:cxnSpLocks/>
          </p:cNvCxnSpPr>
          <p:nvPr/>
        </p:nvCxnSpPr>
        <p:spPr>
          <a:xfrm flipV="1">
            <a:off x="5543130" y="2604052"/>
            <a:ext cx="4018313" cy="2225981"/>
          </a:xfrm>
          <a:prstGeom prst="straightConnector1">
            <a:avLst/>
          </a:prstGeom>
          <a:ln>
            <a:solidFill>
              <a:schemeClr val="tx1"/>
            </a:solidFill>
            <a:headEnd type="triangle"/>
            <a:tailEnd type="triangle"/>
          </a:ln>
        </p:spPr>
        <p:style>
          <a:lnRef idx="3">
            <a:schemeClr val="accent6"/>
          </a:lnRef>
          <a:fillRef idx="0">
            <a:schemeClr val="accent6"/>
          </a:fillRef>
          <a:effectRef idx="2">
            <a:schemeClr val="accent6"/>
          </a:effectRef>
          <a:fontRef idx="minor">
            <a:schemeClr val="tx1"/>
          </a:fontRef>
        </p:style>
      </p:cxnSp>
      <p:pic>
        <p:nvPicPr>
          <p:cNvPr id="26" name="#19">
            <a:hlinkClick r:id="" action="ppaction://media"/>
            <a:extLst>
              <a:ext uri="{FF2B5EF4-FFF2-40B4-BE49-F238E27FC236}">
                <a16:creationId xmlns:a16="http://schemas.microsoft.com/office/drawing/2014/main" id="{6D63CADC-68A0-0FA3-2A98-25603B4991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02303" y="892865"/>
            <a:ext cx="406400" cy="406400"/>
          </a:xfrm>
          <a:prstGeom prst="rect">
            <a:avLst/>
          </a:prstGeom>
        </p:spPr>
      </p:pic>
    </p:spTree>
    <p:extLst>
      <p:ext uri="{BB962C8B-B14F-4D97-AF65-F5344CB8AC3E}">
        <p14:creationId xmlns:p14="http://schemas.microsoft.com/office/powerpoint/2010/main" val="81302791"/>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56"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CD99A7-AEFD-1961-7DB1-A76A35FDA198}"/>
              </a:ext>
            </a:extLst>
          </p:cNvPr>
          <p:cNvSpPr/>
          <p:nvPr/>
        </p:nvSpPr>
        <p:spPr>
          <a:xfrm>
            <a:off x="9801225" y="4162425"/>
            <a:ext cx="2390774" cy="2695575"/>
          </a:xfrm>
          <a:prstGeom prst="rect">
            <a:avLst/>
          </a:prstGeom>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6808B4-434A-49F9-8287-B3460F19D1AC}"/>
              </a:ext>
            </a:extLst>
          </p:cNvPr>
          <p:cNvSpPr>
            <a:spLocks noGrp="1"/>
          </p:cNvSpPr>
          <p:nvPr>
            <p:ph type="title"/>
          </p:nvPr>
        </p:nvSpPr>
        <p:spPr>
          <a:xfrm>
            <a:off x="0" y="0"/>
            <a:ext cx="12191999" cy="1208690"/>
          </a:xfrm>
        </p:spPr>
        <p:txBody>
          <a:bodyPr>
            <a:noAutofit/>
          </a:bodyPr>
          <a:lstStyle/>
          <a:p>
            <a:pPr algn="ctr"/>
            <a:r>
              <a:rPr lang="en-US" sz="4000" b="1" dirty="0"/>
              <a:t>Attaching reconciliation documentation</a:t>
            </a:r>
            <a:br>
              <a:rPr lang="en-US" sz="4000" b="1" dirty="0"/>
            </a:br>
            <a:r>
              <a:rPr lang="en-US" sz="4000" b="1" dirty="0"/>
              <a:t>02 SEFA</a:t>
            </a:r>
            <a:endParaRPr lang="en-US" sz="4000" b="1" dirty="0">
              <a:latin typeface="+mn-lt"/>
            </a:endParaRPr>
          </a:p>
        </p:txBody>
      </p:sp>
      <p:pic>
        <p:nvPicPr>
          <p:cNvPr id="25" name="Picture 24">
            <a:extLst>
              <a:ext uri="{FF2B5EF4-FFF2-40B4-BE49-F238E27FC236}">
                <a16:creationId xmlns:a16="http://schemas.microsoft.com/office/drawing/2014/main" id="{B69633EB-4BCD-D435-BBE8-45FCB6A9C9E4}"/>
              </a:ext>
            </a:extLst>
          </p:cNvPr>
          <p:cNvPicPr>
            <a:picLocks noChangeAspect="1"/>
          </p:cNvPicPr>
          <p:nvPr/>
        </p:nvPicPr>
        <p:blipFill>
          <a:blip r:embed="rId5"/>
          <a:stretch>
            <a:fillRect/>
          </a:stretch>
        </p:blipFill>
        <p:spPr>
          <a:xfrm>
            <a:off x="4227621" y="1335452"/>
            <a:ext cx="3390900" cy="5467350"/>
          </a:xfrm>
          <a:prstGeom prst="rect">
            <a:avLst/>
          </a:prstGeom>
        </p:spPr>
      </p:pic>
      <p:pic>
        <p:nvPicPr>
          <p:cNvPr id="27" name="Picture 26">
            <a:extLst>
              <a:ext uri="{FF2B5EF4-FFF2-40B4-BE49-F238E27FC236}">
                <a16:creationId xmlns:a16="http://schemas.microsoft.com/office/drawing/2014/main" id="{F65B7D9C-2AA7-90E1-7A0D-D406DE564F8E}"/>
              </a:ext>
            </a:extLst>
          </p:cNvPr>
          <p:cNvPicPr>
            <a:picLocks noChangeAspect="1"/>
          </p:cNvPicPr>
          <p:nvPr/>
        </p:nvPicPr>
        <p:blipFill>
          <a:blip r:embed="rId6"/>
          <a:stretch>
            <a:fillRect/>
          </a:stretch>
        </p:blipFill>
        <p:spPr>
          <a:xfrm>
            <a:off x="135278" y="1335452"/>
            <a:ext cx="3695700" cy="5467350"/>
          </a:xfrm>
          <a:prstGeom prst="rect">
            <a:avLst/>
          </a:prstGeom>
        </p:spPr>
      </p:pic>
      <p:sp>
        <p:nvSpPr>
          <p:cNvPr id="5" name="Arrow: Up 4">
            <a:extLst>
              <a:ext uri="{FF2B5EF4-FFF2-40B4-BE49-F238E27FC236}">
                <a16:creationId xmlns:a16="http://schemas.microsoft.com/office/drawing/2014/main" id="{334E00E4-7464-E75B-B2AE-6978EAAE1406}"/>
              </a:ext>
            </a:extLst>
          </p:cNvPr>
          <p:cNvSpPr/>
          <p:nvPr/>
        </p:nvSpPr>
        <p:spPr>
          <a:xfrm rot="4646904">
            <a:off x="2824049" y="4409625"/>
            <a:ext cx="514904" cy="886850"/>
          </a:xfrm>
          <a:prstGeom prst="upArrow">
            <a:avLst/>
          </a:prstGeom>
          <a:solidFill>
            <a:schemeClr val="accent5">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9110061A-9FE6-77C6-16C0-809D64CEF1BD}"/>
              </a:ext>
            </a:extLst>
          </p:cNvPr>
          <p:cNvPicPr>
            <a:picLocks noChangeAspect="1"/>
          </p:cNvPicPr>
          <p:nvPr/>
        </p:nvPicPr>
        <p:blipFill>
          <a:blip r:embed="rId7"/>
          <a:stretch>
            <a:fillRect/>
          </a:stretch>
        </p:blipFill>
        <p:spPr>
          <a:xfrm>
            <a:off x="7877548" y="1208690"/>
            <a:ext cx="2161102" cy="2220310"/>
          </a:xfrm>
          <a:prstGeom prst="rect">
            <a:avLst/>
          </a:prstGeom>
        </p:spPr>
      </p:pic>
      <p:pic>
        <p:nvPicPr>
          <p:cNvPr id="37" name="Picture 36">
            <a:extLst>
              <a:ext uri="{FF2B5EF4-FFF2-40B4-BE49-F238E27FC236}">
                <a16:creationId xmlns:a16="http://schemas.microsoft.com/office/drawing/2014/main" id="{17E2C85C-4A20-3571-88C5-7631D09639E8}"/>
              </a:ext>
            </a:extLst>
          </p:cNvPr>
          <p:cNvPicPr>
            <a:picLocks noChangeAspect="1"/>
          </p:cNvPicPr>
          <p:nvPr/>
        </p:nvPicPr>
        <p:blipFill>
          <a:blip r:embed="rId8"/>
          <a:stretch>
            <a:fillRect/>
          </a:stretch>
        </p:blipFill>
        <p:spPr>
          <a:xfrm>
            <a:off x="9895619" y="4235268"/>
            <a:ext cx="2161102" cy="2584511"/>
          </a:xfrm>
          <a:prstGeom prst="rect">
            <a:avLst/>
          </a:prstGeom>
        </p:spPr>
      </p:pic>
      <p:sp>
        <p:nvSpPr>
          <p:cNvPr id="38" name="Arrow: Up 37">
            <a:extLst>
              <a:ext uri="{FF2B5EF4-FFF2-40B4-BE49-F238E27FC236}">
                <a16:creationId xmlns:a16="http://schemas.microsoft.com/office/drawing/2014/main" id="{EC6C05A6-F553-75BA-B0FF-86ED841F078F}"/>
              </a:ext>
            </a:extLst>
          </p:cNvPr>
          <p:cNvSpPr/>
          <p:nvPr/>
        </p:nvSpPr>
        <p:spPr>
          <a:xfrm rot="10800000">
            <a:off x="4696813" y="2204317"/>
            <a:ext cx="514904" cy="924548"/>
          </a:xfrm>
          <a:prstGeom prst="upArrow">
            <a:avLst/>
          </a:prstGeom>
          <a:solidFill>
            <a:schemeClr val="accent6">
              <a:lumMod val="60000"/>
              <a:lumOff val="4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Arrow: Up 38">
            <a:extLst>
              <a:ext uri="{FF2B5EF4-FFF2-40B4-BE49-F238E27FC236}">
                <a16:creationId xmlns:a16="http://schemas.microsoft.com/office/drawing/2014/main" id="{5C414DC9-139E-779D-BFE1-869659D62B8B}"/>
              </a:ext>
            </a:extLst>
          </p:cNvPr>
          <p:cNvSpPr/>
          <p:nvPr/>
        </p:nvSpPr>
        <p:spPr>
          <a:xfrm rot="14640956">
            <a:off x="10207321" y="1875420"/>
            <a:ext cx="514904" cy="886850"/>
          </a:xfrm>
          <a:prstGeom prst="upArrow">
            <a:avLst/>
          </a:prstGeom>
          <a:solidFill>
            <a:schemeClr val="accent1">
              <a:lumMod val="40000"/>
              <a:lumOff val="6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19">
            <a:hlinkClick r:id="" action="ppaction://media"/>
            <a:extLst>
              <a:ext uri="{FF2B5EF4-FFF2-40B4-BE49-F238E27FC236}">
                <a16:creationId xmlns:a16="http://schemas.microsoft.com/office/drawing/2014/main" id="{6DC2FB9B-57A1-8901-E191-115F756AB968}"/>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67088" y="1098550"/>
            <a:ext cx="609600" cy="609600"/>
          </a:xfrm>
          <a:prstGeom prst="rect">
            <a:avLst/>
          </a:prstGeom>
        </p:spPr>
      </p:pic>
    </p:spTree>
    <p:extLst>
      <p:ext uri="{BB962C8B-B14F-4D97-AF65-F5344CB8AC3E}">
        <p14:creationId xmlns:p14="http://schemas.microsoft.com/office/powerpoint/2010/main" val="2344187961"/>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9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7B9E6-CAED-4CF4-AA4D-90193D303972}"/>
              </a:ext>
            </a:extLst>
          </p:cNvPr>
          <p:cNvSpPr>
            <a:spLocks noGrp="1"/>
          </p:cNvSpPr>
          <p:nvPr>
            <p:ph type="title"/>
          </p:nvPr>
        </p:nvSpPr>
        <p:spPr>
          <a:xfrm>
            <a:off x="604105" y="68368"/>
            <a:ext cx="11015701" cy="1580972"/>
          </a:xfrm>
        </p:spPr>
        <p:txBody>
          <a:bodyPr>
            <a:noAutofit/>
          </a:bodyPr>
          <a:lstStyle/>
          <a:p>
            <a:pPr algn="ctr"/>
            <a:r>
              <a:rPr lang="en-US" sz="4000" b="1" dirty="0">
                <a:latin typeface="Aptos Display" panose="020B0004020202020204" pitchFamily="34" charset="0"/>
              </a:rPr>
              <a:t>02 SEFA</a:t>
            </a:r>
            <a:br>
              <a:rPr lang="en-US" sz="4000" b="1" dirty="0">
                <a:latin typeface="Aptos Display" panose="020B0004020202020204" pitchFamily="34" charset="0"/>
              </a:rPr>
            </a:br>
            <a:r>
              <a:rPr lang="en-US" sz="4000" b="1" dirty="0">
                <a:latin typeface="Aptos Display" panose="020B0004020202020204" pitchFamily="34" charset="0"/>
              </a:rPr>
              <a:t>Department Identification when reporting at the Cabinet Level</a:t>
            </a:r>
          </a:p>
        </p:txBody>
      </p:sp>
      <p:pic>
        <p:nvPicPr>
          <p:cNvPr id="11" name="Picture 10" descr="Text&#10;&#10;AI-generated content may be incorrect.">
            <a:extLst>
              <a:ext uri="{FF2B5EF4-FFF2-40B4-BE49-F238E27FC236}">
                <a16:creationId xmlns:a16="http://schemas.microsoft.com/office/drawing/2014/main" id="{E5BD9E0F-C330-2824-F4A1-529D7F1E8B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712" y="2112193"/>
            <a:ext cx="10616560" cy="3546735"/>
          </a:xfrm>
          <a:prstGeom prst="rect">
            <a:avLst/>
          </a:prstGeom>
        </p:spPr>
      </p:pic>
      <p:sp>
        <p:nvSpPr>
          <p:cNvPr id="13" name="Rectangle 12">
            <a:extLst>
              <a:ext uri="{FF2B5EF4-FFF2-40B4-BE49-F238E27FC236}">
                <a16:creationId xmlns:a16="http://schemas.microsoft.com/office/drawing/2014/main" id="{ACCAC5F6-6540-3FA9-6A8F-ED06B3297F83}"/>
              </a:ext>
            </a:extLst>
          </p:cNvPr>
          <p:cNvSpPr/>
          <p:nvPr/>
        </p:nvSpPr>
        <p:spPr>
          <a:xfrm>
            <a:off x="1532598" y="5141343"/>
            <a:ext cx="1061049" cy="28467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Arrow: Right 14">
            <a:extLst>
              <a:ext uri="{FF2B5EF4-FFF2-40B4-BE49-F238E27FC236}">
                <a16:creationId xmlns:a16="http://schemas.microsoft.com/office/drawing/2014/main" id="{BBFE0D25-5C34-40F7-E083-36E89AD69DA4}"/>
              </a:ext>
            </a:extLst>
          </p:cNvPr>
          <p:cNvSpPr/>
          <p:nvPr/>
        </p:nvSpPr>
        <p:spPr>
          <a:xfrm>
            <a:off x="549756" y="5174556"/>
            <a:ext cx="852317" cy="218245"/>
          </a:xfrm>
          <a:prstGeom prst="rightArrow">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24">
            <a:hlinkClick r:id="" action="ppaction://media"/>
            <a:extLst>
              <a:ext uri="{FF2B5EF4-FFF2-40B4-BE49-F238E27FC236}">
                <a16:creationId xmlns:a16="http://schemas.microsoft.com/office/drawing/2014/main" id="{8C2DAECB-D74D-9A13-5DDD-61836DF49A6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89038" y="1179513"/>
            <a:ext cx="609600" cy="609600"/>
          </a:xfrm>
          <a:prstGeom prst="rect">
            <a:avLst/>
          </a:prstGeom>
        </p:spPr>
      </p:pic>
    </p:spTree>
    <p:extLst>
      <p:ext uri="{BB962C8B-B14F-4D97-AF65-F5344CB8AC3E}">
        <p14:creationId xmlns:p14="http://schemas.microsoft.com/office/powerpoint/2010/main" val="4079073769"/>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72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65372C9-96BD-57C5-BEA3-73AA09EDA71B}"/>
              </a:ext>
            </a:extLst>
          </p:cNvPr>
          <p:cNvSpPr txBox="1"/>
          <p:nvPr/>
        </p:nvSpPr>
        <p:spPr>
          <a:xfrm>
            <a:off x="212993" y="514905"/>
            <a:ext cx="11766014" cy="1754326"/>
          </a:xfrm>
          <a:prstGeom prst="rect">
            <a:avLst/>
          </a:prstGeom>
          <a:noFill/>
        </p:spPr>
        <p:txBody>
          <a:bodyPr wrap="square">
            <a:spAutoFit/>
          </a:bodyPr>
          <a:lstStyle/>
          <a:p>
            <a:pPr algn="ctr"/>
            <a:r>
              <a:rPr lang="en-US" sz="3600" b="1" dirty="0">
                <a:latin typeface="Aptos Display" panose="020B0004020202020204" pitchFamily="34" charset="0"/>
              </a:rPr>
              <a:t>Formatting options available on the top ribbon</a:t>
            </a:r>
          </a:p>
          <a:p>
            <a:pPr algn="ctr"/>
            <a:r>
              <a:rPr lang="en-US" sz="3600" b="1" dirty="0">
                <a:latin typeface="Aptos Display" panose="020B0004020202020204" pitchFamily="34" charset="0"/>
              </a:rPr>
              <a:t>Similar to EXCEL</a:t>
            </a:r>
          </a:p>
          <a:p>
            <a:pPr algn="ctr"/>
            <a:endParaRPr lang="en-US" sz="3600" dirty="0">
              <a:latin typeface="Aptos Display" panose="020B0004020202020204" pitchFamily="34" charset="0"/>
            </a:endParaRPr>
          </a:p>
        </p:txBody>
      </p:sp>
      <p:pic>
        <p:nvPicPr>
          <p:cNvPr id="7" name="Picture 6">
            <a:extLst>
              <a:ext uri="{FF2B5EF4-FFF2-40B4-BE49-F238E27FC236}">
                <a16:creationId xmlns:a16="http://schemas.microsoft.com/office/drawing/2014/main" id="{E9A12968-49DF-931F-CEF5-5FB41B3CFA48}"/>
              </a:ext>
            </a:extLst>
          </p:cNvPr>
          <p:cNvPicPr>
            <a:picLocks noChangeAspect="1"/>
          </p:cNvPicPr>
          <p:nvPr/>
        </p:nvPicPr>
        <p:blipFill>
          <a:blip r:embed="rId5"/>
          <a:stretch>
            <a:fillRect/>
          </a:stretch>
        </p:blipFill>
        <p:spPr>
          <a:xfrm>
            <a:off x="212993" y="1915052"/>
            <a:ext cx="11766013" cy="3822359"/>
          </a:xfrm>
          <a:prstGeom prst="rect">
            <a:avLst/>
          </a:prstGeom>
        </p:spPr>
      </p:pic>
      <p:sp>
        <p:nvSpPr>
          <p:cNvPr id="13" name="Rectangle 12">
            <a:extLst>
              <a:ext uri="{FF2B5EF4-FFF2-40B4-BE49-F238E27FC236}">
                <a16:creationId xmlns:a16="http://schemas.microsoft.com/office/drawing/2014/main" id="{5CACEC52-5E3C-0DD0-5D69-3C25653D68AB}"/>
              </a:ext>
            </a:extLst>
          </p:cNvPr>
          <p:cNvSpPr/>
          <p:nvPr/>
        </p:nvSpPr>
        <p:spPr>
          <a:xfrm>
            <a:off x="7299560" y="2805953"/>
            <a:ext cx="3924252" cy="690282"/>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25">
            <a:hlinkClick r:id="" action="ppaction://media"/>
            <a:extLst>
              <a:ext uri="{FF2B5EF4-FFF2-40B4-BE49-F238E27FC236}">
                <a16:creationId xmlns:a16="http://schemas.microsoft.com/office/drawing/2014/main" id="{8D063D63-8F21-2F12-BBBF-DC4B5183EE2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46414" y="1063759"/>
            <a:ext cx="609600" cy="609600"/>
          </a:xfrm>
          <a:prstGeom prst="rect">
            <a:avLst/>
          </a:prstGeom>
        </p:spPr>
      </p:pic>
    </p:spTree>
    <p:extLst>
      <p:ext uri="{BB962C8B-B14F-4D97-AF65-F5344CB8AC3E}">
        <p14:creationId xmlns:p14="http://schemas.microsoft.com/office/powerpoint/2010/main" val="836872207"/>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65067F-7E2E-46C6-8A0E-7FBB2EE38607}"/>
              </a:ext>
            </a:extLst>
          </p:cNvPr>
          <p:cNvSpPr>
            <a:spLocks noGrp="1"/>
          </p:cNvSpPr>
          <p:nvPr>
            <p:ph type="title"/>
          </p:nvPr>
        </p:nvSpPr>
        <p:spPr>
          <a:xfrm>
            <a:off x="575784" y="17092"/>
            <a:ext cx="11050032" cy="1162228"/>
          </a:xfrm>
        </p:spPr>
        <p:txBody>
          <a:bodyPr>
            <a:normAutofit/>
          </a:bodyPr>
          <a:lstStyle/>
          <a:p>
            <a:pPr algn="ctr"/>
            <a:r>
              <a:rPr lang="en-US" sz="3600" b="1" dirty="0"/>
              <a:t>Adding comments to Workiva cells – use the “@” symbol to trigger an email be sent to the Workiva user</a:t>
            </a:r>
          </a:p>
        </p:txBody>
      </p:sp>
      <p:pic>
        <p:nvPicPr>
          <p:cNvPr id="13" name="Picture 12">
            <a:extLst>
              <a:ext uri="{FF2B5EF4-FFF2-40B4-BE49-F238E27FC236}">
                <a16:creationId xmlns:a16="http://schemas.microsoft.com/office/drawing/2014/main" id="{8A02ECD7-8206-2957-18B7-CB9BB4A63FC3}"/>
              </a:ext>
            </a:extLst>
          </p:cNvPr>
          <p:cNvPicPr>
            <a:picLocks noChangeAspect="1"/>
          </p:cNvPicPr>
          <p:nvPr/>
        </p:nvPicPr>
        <p:blipFill>
          <a:blip r:embed="rId5"/>
          <a:stretch>
            <a:fillRect/>
          </a:stretch>
        </p:blipFill>
        <p:spPr>
          <a:xfrm>
            <a:off x="541157" y="1663831"/>
            <a:ext cx="11050033" cy="3822567"/>
          </a:xfrm>
          <a:prstGeom prst="rect">
            <a:avLst/>
          </a:prstGeom>
        </p:spPr>
      </p:pic>
      <p:sp>
        <p:nvSpPr>
          <p:cNvPr id="9" name="Rectangle 8">
            <a:extLst>
              <a:ext uri="{FF2B5EF4-FFF2-40B4-BE49-F238E27FC236}">
                <a16:creationId xmlns:a16="http://schemas.microsoft.com/office/drawing/2014/main" id="{4BD4A9C8-FAF5-936E-BF80-12C1C51202B6}"/>
              </a:ext>
            </a:extLst>
          </p:cNvPr>
          <p:cNvSpPr/>
          <p:nvPr/>
        </p:nvSpPr>
        <p:spPr>
          <a:xfrm>
            <a:off x="9179429" y="2748540"/>
            <a:ext cx="1576125" cy="160307"/>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sp>
        <p:nvSpPr>
          <p:cNvPr id="3" name="Rectangle 2">
            <a:extLst>
              <a:ext uri="{FF2B5EF4-FFF2-40B4-BE49-F238E27FC236}">
                <a16:creationId xmlns:a16="http://schemas.microsoft.com/office/drawing/2014/main" id="{D6444137-6CEC-CF32-E485-A98453836C6B}"/>
              </a:ext>
            </a:extLst>
          </p:cNvPr>
          <p:cNvSpPr/>
          <p:nvPr/>
        </p:nvSpPr>
        <p:spPr>
          <a:xfrm>
            <a:off x="7355130" y="2983910"/>
            <a:ext cx="1766371" cy="2493523"/>
          </a:xfrm>
          <a:prstGeom prst="rect">
            <a:avLst/>
          </a:prstGeom>
          <a:noFill/>
          <a:ln w="539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cxnSp>
        <p:nvCxnSpPr>
          <p:cNvPr id="19" name="Straight Arrow Connector 18">
            <a:extLst>
              <a:ext uri="{FF2B5EF4-FFF2-40B4-BE49-F238E27FC236}">
                <a16:creationId xmlns:a16="http://schemas.microsoft.com/office/drawing/2014/main" id="{B5333E7B-6DA3-3D4E-0343-948F2EC7984F}"/>
              </a:ext>
            </a:extLst>
          </p:cNvPr>
          <p:cNvCxnSpPr>
            <a:cxnSpLocks/>
          </p:cNvCxnSpPr>
          <p:nvPr/>
        </p:nvCxnSpPr>
        <p:spPr>
          <a:xfrm flipH="1">
            <a:off x="9064979" y="2908847"/>
            <a:ext cx="672082" cy="399129"/>
          </a:xfrm>
          <a:prstGeom prst="straightConnector1">
            <a:avLst/>
          </a:prstGeom>
          <a:ln w="57150">
            <a:solidFill>
              <a:srgbClr val="FF0000">
                <a:alpha val="60000"/>
              </a:srgbClr>
            </a:solidFill>
            <a:tailEnd type="triangle"/>
          </a:ln>
        </p:spPr>
        <p:style>
          <a:lnRef idx="1">
            <a:schemeClr val="accent1"/>
          </a:lnRef>
          <a:fillRef idx="0">
            <a:schemeClr val="accent1"/>
          </a:fillRef>
          <a:effectRef idx="0">
            <a:schemeClr val="accent1"/>
          </a:effectRef>
          <a:fontRef idx="minor">
            <a:schemeClr val="tx1"/>
          </a:fontRef>
        </p:style>
      </p:cxnSp>
      <p:pic>
        <p:nvPicPr>
          <p:cNvPr id="4" name="#26">
            <a:hlinkClick r:id="" action="ppaction://media"/>
            <a:extLst>
              <a:ext uri="{FF2B5EF4-FFF2-40B4-BE49-F238E27FC236}">
                <a16:creationId xmlns:a16="http://schemas.microsoft.com/office/drawing/2014/main" id="{D14FB3F0-E7C8-C433-49D7-2B93E9F4A6E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96988" y="1062038"/>
            <a:ext cx="609600" cy="609600"/>
          </a:xfrm>
          <a:prstGeom prst="rect">
            <a:avLst/>
          </a:prstGeom>
        </p:spPr>
      </p:pic>
      <p:pic>
        <p:nvPicPr>
          <p:cNvPr id="6" name="Picture 5" descr="Graphical user interface, text, application&#10;&#10;AI-generated content may be incorrect.">
            <a:extLst>
              <a:ext uri="{FF2B5EF4-FFF2-40B4-BE49-F238E27FC236}">
                <a16:creationId xmlns:a16="http://schemas.microsoft.com/office/drawing/2014/main" id="{5B53578A-8E12-DDC8-F8C4-7CDFF8E1FB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94400" y="2315637"/>
            <a:ext cx="1371792" cy="1026111"/>
          </a:xfrm>
          <a:prstGeom prst="rect">
            <a:avLst/>
          </a:prstGeom>
        </p:spPr>
      </p:pic>
      <p:cxnSp>
        <p:nvCxnSpPr>
          <p:cNvPr id="8" name="Straight Arrow Connector 7">
            <a:extLst>
              <a:ext uri="{FF2B5EF4-FFF2-40B4-BE49-F238E27FC236}">
                <a16:creationId xmlns:a16="http://schemas.microsoft.com/office/drawing/2014/main" id="{4D91D37A-A36C-1801-5AA2-5C4A054185E6}"/>
              </a:ext>
            </a:extLst>
          </p:cNvPr>
          <p:cNvCxnSpPr>
            <a:cxnSpLocks/>
          </p:cNvCxnSpPr>
          <p:nvPr/>
        </p:nvCxnSpPr>
        <p:spPr>
          <a:xfrm flipV="1">
            <a:off x="8400516" y="2748540"/>
            <a:ext cx="2589641" cy="977426"/>
          </a:xfrm>
          <a:prstGeom prst="straightConnector1">
            <a:avLst/>
          </a:prstGeom>
          <a:ln w="38100">
            <a:solidFill>
              <a:schemeClr val="tx1">
                <a:alpha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Arrow: Left 10">
            <a:extLst>
              <a:ext uri="{FF2B5EF4-FFF2-40B4-BE49-F238E27FC236}">
                <a16:creationId xmlns:a16="http://schemas.microsoft.com/office/drawing/2014/main" id="{20556273-BAD9-9B43-A1C2-073B824FA55E}"/>
              </a:ext>
            </a:extLst>
          </p:cNvPr>
          <p:cNvSpPr/>
          <p:nvPr/>
        </p:nvSpPr>
        <p:spPr>
          <a:xfrm rot="5400000">
            <a:off x="11361251" y="3651473"/>
            <a:ext cx="1180340" cy="361173"/>
          </a:xfrm>
          <a:prstGeom prst="leftArrow">
            <a:avLst/>
          </a:prstGeom>
          <a:solidFill>
            <a:srgbClr val="FFFF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64187860"/>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0CE3A-E249-405F-B11F-A9FC13CED26E}"/>
              </a:ext>
            </a:extLst>
          </p:cNvPr>
          <p:cNvSpPr>
            <a:spLocks noGrp="1"/>
          </p:cNvSpPr>
          <p:nvPr>
            <p:ph type="title"/>
          </p:nvPr>
        </p:nvSpPr>
        <p:spPr>
          <a:xfrm>
            <a:off x="274664" y="13049"/>
            <a:ext cx="11347373" cy="1368483"/>
          </a:xfrm>
        </p:spPr>
        <p:txBody>
          <a:bodyPr anchor="t">
            <a:noAutofit/>
          </a:bodyPr>
          <a:lstStyle/>
          <a:p>
            <a:pPr algn="ctr"/>
            <a:r>
              <a:rPr lang="en-US" sz="4800" b="1" dirty="0"/>
              <a:t>Reconciliation of SEFA to eMARS </a:t>
            </a:r>
          </a:p>
        </p:txBody>
      </p:sp>
      <p:sp>
        <p:nvSpPr>
          <p:cNvPr id="8" name="TextBox 7">
            <a:extLst>
              <a:ext uri="{FF2B5EF4-FFF2-40B4-BE49-F238E27FC236}">
                <a16:creationId xmlns:a16="http://schemas.microsoft.com/office/drawing/2014/main" id="{B3E404B7-4517-51C1-B98F-F992C47BC3BD}"/>
              </a:ext>
            </a:extLst>
          </p:cNvPr>
          <p:cNvSpPr txBox="1"/>
          <p:nvPr/>
        </p:nvSpPr>
        <p:spPr>
          <a:xfrm>
            <a:off x="72518" y="1963624"/>
            <a:ext cx="5584211" cy="426207"/>
          </a:xfrm>
          <a:prstGeom prst="rect">
            <a:avLst/>
          </a:prstGeom>
          <a:noFill/>
        </p:spPr>
        <p:txBody>
          <a:bodyPr wrap="square">
            <a:spAutoFit/>
          </a:bodyPr>
          <a:lstStyle/>
          <a:p>
            <a:pPr marL="0" marR="0" lvl="0" indent="0" algn="ctr" defTabSz="457200" rtl="0" eaLnBrk="1" fontAlgn="auto" latinLnBrk="0" hangingPunct="1">
              <a:lnSpc>
                <a:spcPct val="120000"/>
              </a:lnSpc>
              <a:spcBef>
                <a:spcPct val="20000"/>
              </a:spcBef>
              <a:spcAft>
                <a:spcPts val="600"/>
              </a:spcAft>
              <a:buClr>
                <a:prstClr val="white"/>
              </a:buClr>
              <a:buSzPct val="80000"/>
              <a:buFont typeface="Wingdings 3" panose="05040102010807070707" pitchFamily="18" charset="2"/>
              <a:buNone/>
              <a:tabLst/>
              <a:defRPr/>
            </a:pPr>
            <a:r>
              <a:rPr kumimoji="0" lang="en-US" sz="2000" b="1" i="0" u="none" strike="noStrike" kern="1200" cap="none" spc="0" normalizeH="0" baseline="0" noProof="0" dirty="0">
                <a:ln>
                  <a:noFill/>
                </a:ln>
                <a:effectLst/>
                <a:uLnTx/>
                <a:uFillTx/>
                <a:latin typeface="Century Gothic" panose="020B0502020202020204"/>
                <a:ea typeface="+mn-ea"/>
                <a:cs typeface="+mn-cs"/>
              </a:rPr>
              <a:t>Below is an example of a 2035 Report:</a:t>
            </a:r>
          </a:p>
        </p:txBody>
      </p:sp>
      <p:sp>
        <p:nvSpPr>
          <p:cNvPr id="10" name="TextBox 9">
            <a:extLst>
              <a:ext uri="{FF2B5EF4-FFF2-40B4-BE49-F238E27FC236}">
                <a16:creationId xmlns:a16="http://schemas.microsoft.com/office/drawing/2014/main" id="{91D586D6-F7C4-6311-EF45-2CC0E790C1BB}"/>
              </a:ext>
            </a:extLst>
          </p:cNvPr>
          <p:cNvSpPr txBox="1"/>
          <p:nvPr/>
        </p:nvSpPr>
        <p:spPr>
          <a:xfrm>
            <a:off x="904031" y="735202"/>
            <a:ext cx="9705976" cy="646331"/>
          </a:xfrm>
          <a:prstGeom prst="rect">
            <a:avLst/>
          </a:prstGeom>
          <a:noFill/>
        </p:spPr>
        <p:txBody>
          <a:bodyPr wrap="square">
            <a:spAutoFit/>
          </a:bodyPr>
          <a:lstStyle/>
          <a:p>
            <a:pPr marL="457200" lvl="1" indent="0" algn="ctr">
              <a:buNone/>
            </a:pPr>
            <a:r>
              <a:rPr lang="en-US" sz="1800" b="1" dirty="0">
                <a:highlight>
                  <a:srgbClr val="FFFF00"/>
                </a:highlight>
              </a:rPr>
              <a:t>**THE SEFA REPORTING TEAM IS AVAILABLE TO CLARIFY OR OTHERWISE ANSWER QUESTIONS DURING THE SEFA REPORTING PROCESS**</a:t>
            </a:r>
          </a:p>
        </p:txBody>
      </p:sp>
      <p:sp>
        <p:nvSpPr>
          <p:cNvPr id="15" name="TextBox 14">
            <a:extLst>
              <a:ext uri="{FF2B5EF4-FFF2-40B4-BE49-F238E27FC236}">
                <a16:creationId xmlns:a16="http://schemas.microsoft.com/office/drawing/2014/main" id="{1A2F863F-BEB1-87F5-45BF-49F2804D26BE}"/>
              </a:ext>
            </a:extLst>
          </p:cNvPr>
          <p:cNvSpPr txBox="1"/>
          <p:nvPr/>
        </p:nvSpPr>
        <p:spPr>
          <a:xfrm>
            <a:off x="6143624" y="1715608"/>
            <a:ext cx="5991225" cy="795539"/>
          </a:xfrm>
          <a:prstGeom prst="rect">
            <a:avLst/>
          </a:prstGeom>
          <a:noFill/>
        </p:spPr>
        <p:txBody>
          <a:bodyPr wrap="square">
            <a:spAutoFit/>
          </a:bodyPr>
          <a:lstStyle/>
          <a:p>
            <a:pPr marL="0" marR="0" lvl="0" indent="0" algn="l" defTabSz="457200" rtl="0" eaLnBrk="1" fontAlgn="auto" latinLnBrk="0" hangingPunct="1">
              <a:lnSpc>
                <a:spcPct val="120000"/>
              </a:lnSpc>
              <a:spcBef>
                <a:spcPct val="20000"/>
              </a:spcBef>
              <a:spcAft>
                <a:spcPts val="600"/>
              </a:spcAft>
              <a:buClr>
                <a:prstClr val="white"/>
              </a:buClr>
              <a:buSzPct val="80000"/>
              <a:buFont typeface="Wingdings 3" panose="05040102010807070707" pitchFamily="18" charset="2"/>
              <a:buNone/>
              <a:tabLst/>
              <a:defRPr/>
            </a:pPr>
            <a:r>
              <a:rPr kumimoji="0" lang="en-US" sz="2000" b="1" i="0" u="none" strike="noStrike" kern="1200" cap="none" spc="0" normalizeH="0" baseline="0" noProof="0" dirty="0">
                <a:ln>
                  <a:noFill/>
                </a:ln>
                <a:effectLst/>
                <a:uLnTx/>
                <a:uFillTx/>
                <a:latin typeface="Century Gothic" panose="020B0502020202020204"/>
                <a:ea typeface="+mn-ea"/>
                <a:cs typeface="+mn-cs"/>
              </a:rPr>
              <a:t>The reconciliation below reflects the automatic population of the reconciliation fields:</a:t>
            </a:r>
          </a:p>
        </p:txBody>
      </p:sp>
      <p:pic>
        <p:nvPicPr>
          <p:cNvPr id="28" name="Picture 27">
            <a:extLst>
              <a:ext uri="{FF2B5EF4-FFF2-40B4-BE49-F238E27FC236}">
                <a16:creationId xmlns:a16="http://schemas.microsoft.com/office/drawing/2014/main" id="{5758D262-8321-8F7B-EA52-F7D649DA68CB}"/>
              </a:ext>
            </a:extLst>
          </p:cNvPr>
          <p:cNvPicPr>
            <a:picLocks noChangeAspect="1"/>
          </p:cNvPicPr>
          <p:nvPr/>
        </p:nvPicPr>
        <p:blipFill>
          <a:blip r:embed="rId5"/>
          <a:stretch>
            <a:fillRect/>
          </a:stretch>
        </p:blipFill>
        <p:spPr>
          <a:xfrm>
            <a:off x="72518" y="2616489"/>
            <a:ext cx="5584211" cy="4137155"/>
          </a:xfrm>
          <a:prstGeom prst="rect">
            <a:avLst/>
          </a:prstGeom>
        </p:spPr>
      </p:pic>
      <p:pic>
        <p:nvPicPr>
          <p:cNvPr id="39" name="Picture 38">
            <a:extLst>
              <a:ext uri="{FF2B5EF4-FFF2-40B4-BE49-F238E27FC236}">
                <a16:creationId xmlns:a16="http://schemas.microsoft.com/office/drawing/2014/main" id="{269B362B-BDD6-F103-E57A-78806D782B1F}"/>
              </a:ext>
            </a:extLst>
          </p:cNvPr>
          <p:cNvPicPr>
            <a:picLocks noChangeAspect="1"/>
          </p:cNvPicPr>
          <p:nvPr/>
        </p:nvPicPr>
        <p:blipFill>
          <a:blip r:embed="rId6"/>
          <a:stretch>
            <a:fillRect/>
          </a:stretch>
        </p:blipFill>
        <p:spPr>
          <a:xfrm>
            <a:off x="5899657" y="2616489"/>
            <a:ext cx="6219825" cy="4119225"/>
          </a:xfrm>
          <a:prstGeom prst="rect">
            <a:avLst/>
          </a:prstGeom>
        </p:spPr>
      </p:pic>
      <p:cxnSp>
        <p:nvCxnSpPr>
          <p:cNvPr id="33" name="Straight Arrow Connector 32">
            <a:extLst>
              <a:ext uri="{FF2B5EF4-FFF2-40B4-BE49-F238E27FC236}">
                <a16:creationId xmlns:a16="http://schemas.microsoft.com/office/drawing/2014/main" id="{815FD057-6D41-72B7-77FF-35E83B6A7D67}"/>
              </a:ext>
            </a:extLst>
          </p:cNvPr>
          <p:cNvCxnSpPr>
            <a:cxnSpLocks/>
          </p:cNvCxnSpPr>
          <p:nvPr/>
        </p:nvCxnSpPr>
        <p:spPr>
          <a:xfrm flipV="1">
            <a:off x="5565966" y="6427694"/>
            <a:ext cx="5137893" cy="103774"/>
          </a:xfrm>
          <a:prstGeom prst="straightConnector1">
            <a:avLst/>
          </a:prstGeom>
          <a:ln w="57150">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16ED9A7C-77E6-7BC8-9372-D837C91B3BAF}"/>
              </a:ext>
            </a:extLst>
          </p:cNvPr>
          <p:cNvCxnSpPr>
            <a:cxnSpLocks/>
          </p:cNvCxnSpPr>
          <p:nvPr/>
        </p:nvCxnSpPr>
        <p:spPr>
          <a:xfrm flipV="1">
            <a:off x="4563035" y="4213412"/>
            <a:ext cx="6219825" cy="2312894"/>
          </a:xfrm>
          <a:prstGeom prst="straightConnector1">
            <a:avLst/>
          </a:prstGeom>
          <a:ln w="57150">
            <a:solidFill>
              <a:srgbClr val="FF0000">
                <a:alpha val="60000"/>
              </a:srgb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3" name="#24">
            <a:hlinkClick r:id="" action="ppaction://media"/>
            <a:extLst>
              <a:ext uri="{FF2B5EF4-FFF2-40B4-BE49-F238E27FC236}">
                <a16:creationId xmlns:a16="http://schemas.microsoft.com/office/drawing/2014/main" id="{25BDB9D9-CF0A-2766-36A4-2E5F310E1F57}"/>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6335" y="883923"/>
            <a:ext cx="609600" cy="609600"/>
          </a:xfrm>
          <a:prstGeom prst="rect">
            <a:avLst/>
          </a:prstGeom>
        </p:spPr>
      </p:pic>
    </p:spTree>
    <p:extLst>
      <p:ext uri="{BB962C8B-B14F-4D97-AF65-F5344CB8AC3E}">
        <p14:creationId xmlns:p14="http://schemas.microsoft.com/office/powerpoint/2010/main" val="2634756651"/>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8A6AE-2DA8-4371-AAAA-445DF2E75C14}"/>
              </a:ext>
            </a:extLst>
          </p:cNvPr>
          <p:cNvSpPr>
            <a:spLocks noGrp="1"/>
          </p:cNvSpPr>
          <p:nvPr>
            <p:ph type="title"/>
          </p:nvPr>
        </p:nvSpPr>
        <p:spPr>
          <a:xfrm>
            <a:off x="595229" y="186954"/>
            <a:ext cx="10817398" cy="761387"/>
          </a:xfrm>
        </p:spPr>
        <p:txBody>
          <a:bodyPr>
            <a:noAutofit/>
          </a:bodyPr>
          <a:lstStyle/>
          <a:p>
            <a:pPr algn="ctr"/>
            <a:r>
              <a:rPr lang="en-US" sz="5400" b="1" dirty="0"/>
              <a:t>02 SEFA Grants and Programs</a:t>
            </a:r>
          </a:p>
        </p:txBody>
      </p:sp>
      <p:pic>
        <p:nvPicPr>
          <p:cNvPr id="2050" name="Picture 2" descr="Answers To Your Top 5 Questions – BANA – Bulimia Anorexia Nervosa  Association">
            <a:extLst>
              <a:ext uri="{FF2B5EF4-FFF2-40B4-BE49-F238E27FC236}">
                <a16:creationId xmlns:a16="http://schemas.microsoft.com/office/drawing/2014/main" id="{1428DC4B-332E-4A08-B133-8C0386AFA19B}"/>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2614930" y="1466703"/>
            <a:ext cx="6962140" cy="4351338"/>
          </a:xfrm>
          <a:prstGeom prst="rect">
            <a:avLst/>
          </a:prstGeom>
          <a:noFill/>
          <a:extLst>
            <a:ext uri="{909E8E84-426E-40DD-AFC4-6F175D3DCCD1}">
              <a14:hiddenFill xmlns:a14="http://schemas.microsoft.com/office/drawing/2010/main">
                <a:solidFill>
                  <a:srgbClr val="FFFFFF"/>
                </a:solidFill>
              </a14:hiddenFill>
            </a:ext>
          </a:extLst>
        </p:spPr>
      </p:pic>
      <p:pic>
        <p:nvPicPr>
          <p:cNvPr id="6" name="#28">
            <a:hlinkClick r:id="" action="ppaction://media"/>
            <a:extLst>
              <a:ext uri="{FF2B5EF4-FFF2-40B4-BE49-F238E27FC236}">
                <a16:creationId xmlns:a16="http://schemas.microsoft.com/office/drawing/2014/main" id="{FE0646FB-B982-25AE-061F-197A0337A8E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03300" y="1101725"/>
            <a:ext cx="609600" cy="609600"/>
          </a:xfrm>
          <a:prstGeom prst="rect">
            <a:avLst/>
          </a:prstGeom>
        </p:spPr>
      </p:pic>
    </p:spTree>
    <p:extLst>
      <p:ext uri="{BB962C8B-B14F-4D97-AF65-F5344CB8AC3E}">
        <p14:creationId xmlns:p14="http://schemas.microsoft.com/office/powerpoint/2010/main" val="77744682"/>
      </p:ext>
    </p:extLst>
  </p:cSld>
  <p:clrMapOvr>
    <a:masterClrMapping/>
  </p:clrMapOvr>
  <mc:AlternateContent xmlns:mc="http://schemas.openxmlformats.org/markup-compatibility/2006" xmlns:p14="http://schemas.microsoft.com/office/powerpoint/2010/main">
    <mc:Choice Requires="p14">
      <p:transition spd="slow" p14:dur="4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A5AD05-C980-4B46-843F-EFF596349220}"/>
              </a:ext>
            </a:extLst>
          </p:cNvPr>
          <p:cNvSpPr>
            <a:spLocks noGrp="1"/>
          </p:cNvSpPr>
          <p:nvPr>
            <p:ph type="title"/>
          </p:nvPr>
        </p:nvSpPr>
        <p:spPr>
          <a:xfrm>
            <a:off x="364671" y="17092"/>
            <a:ext cx="10515600" cy="1122384"/>
          </a:xfrm>
        </p:spPr>
        <p:txBody>
          <a:bodyPr>
            <a:noAutofit/>
          </a:bodyPr>
          <a:lstStyle/>
          <a:p>
            <a:pPr algn="ctr"/>
            <a:r>
              <a:rPr lang="en-US" b="1" dirty="0"/>
              <a:t>03 SEFA Notes</a:t>
            </a:r>
            <a:br>
              <a:rPr lang="en-US" b="1" dirty="0"/>
            </a:br>
            <a:r>
              <a:rPr lang="en-US" b="1" dirty="0"/>
              <a:t>Note 1 through 4</a:t>
            </a:r>
          </a:p>
        </p:txBody>
      </p:sp>
      <p:pic>
        <p:nvPicPr>
          <p:cNvPr id="3" name="#29">
            <a:hlinkClick r:id="" action="ppaction://media"/>
            <a:extLst>
              <a:ext uri="{FF2B5EF4-FFF2-40B4-BE49-F238E27FC236}">
                <a16:creationId xmlns:a16="http://schemas.microsoft.com/office/drawing/2014/main" id="{1A54098A-7A8D-F1D9-60FB-B43C128289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3245" y="892427"/>
            <a:ext cx="609600" cy="609600"/>
          </a:xfrm>
          <a:prstGeom prst="rect">
            <a:avLst/>
          </a:prstGeom>
        </p:spPr>
      </p:pic>
      <p:pic>
        <p:nvPicPr>
          <p:cNvPr id="7" name="Picture 6" descr="Table&#10;&#10;AI-generated content may be incorrect.">
            <a:extLst>
              <a:ext uri="{FF2B5EF4-FFF2-40B4-BE49-F238E27FC236}">
                <a16:creationId xmlns:a16="http://schemas.microsoft.com/office/drawing/2014/main" id="{1B42EB90-C321-AB69-C452-AA3EC9E7BC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671" y="1534172"/>
            <a:ext cx="6096000" cy="3017212"/>
          </a:xfrm>
          <a:prstGeom prst="rect">
            <a:avLst/>
          </a:prstGeom>
        </p:spPr>
      </p:pic>
      <p:pic>
        <p:nvPicPr>
          <p:cNvPr id="9" name="Picture 8" descr="Table">
            <a:extLst>
              <a:ext uri="{FF2B5EF4-FFF2-40B4-BE49-F238E27FC236}">
                <a16:creationId xmlns:a16="http://schemas.microsoft.com/office/drawing/2014/main" id="{C018F863-8480-EAD1-9C9C-76688E593B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4671" y="4849241"/>
            <a:ext cx="10098280" cy="1634590"/>
          </a:xfrm>
          <a:prstGeom prst="rect">
            <a:avLst/>
          </a:prstGeom>
        </p:spPr>
      </p:pic>
      <p:sp>
        <p:nvSpPr>
          <p:cNvPr id="11" name="TextBox 10">
            <a:extLst>
              <a:ext uri="{FF2B5EF4-FFF2-40B4-BE49-F238E27FC236}">
                <a16:creationId xmlns:a16="http://schemas.microsoft.com/office/drawing/2014/main" id="{46F1C09A-3477-226C-A491-6B6F6672DF91}"/>
              </a:ext>
            </a:extLst>
          </p:cNvPr>
          <p:cNvSpPr txBox="1"/>
          <p:nvPr/>
        </p:nvSpPr>
        <p:spPr>
          <a:xfrm>
            <a:off x="6870819" y="1521151"/>
            <a:ext cx="4341263" cy="1200329"/>
          </a:xfrm>
          <a:prstGeom prst="rect">
            <a:avLst/>
          </a:prstGeom>
          <a:noFill/>
        </p:spPr>
        <p:txBody>
          <a:bodyPr wrap="square" rtlCol="0">
            <a:spAutoFit/>
          </a:bodyPr>
          <a:lstStyle/>
          <a:p>
            <a:r>
              <a:rPr lang="en-US" dirty="0"/>
              <a:t>Review system assurance check total.  Formulas exist to check the SEFA 03 entries against the entries made on the </a:t>
            </a:r>
          </a:p>
          <a:p>
            <a:r>
              <a:rPr lang="en-US" dirty="0"/>
              <a:t>SEFA 02.</a:t>
            </a:r>
          </a:p>
        </p:txBody>
      </p:sp>
      <p:cxnSp>
        <p:nvCxnSpPr>
          <p:cNvPr id="17" name="Connector: Elbow 16">
            <a:extLst>
              <a:ext uri="{FF2B5EF4-FFF2-40B4-BE49-F238E27FC236}">
                <a16:creationId xmlns:a16="http://schemas.microsoft.com/office/drawing/2014/main" id="{18526B96-54FC-DFA6-B4B7-BE71E10A94B5}"/>
              </a:ext>
            </a:extLst>
          </p:cNvPr>
          <p:cNvCxnSpPr/>
          <p:nvPr/>
        </p:nvCxnSpPr>
        <p:spPr>
          <a:xfrm rot="10800000">
            <a:off x="6460671" y="4486542"/>
            <a:ext cx="4002280" cy="1931350"/>
          </a:xfrm>
          <a:prstGeom prst="bentConnector3">
            <a:avLst>
              <a:gd name="adj1" fmla="val -4448"/>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Connector: Elbow 19">
            <a:extLst>
              <a:ext uri="{FF2B5EF4-FFF2-40B4-BE49-F238E27FC236}">
                <a16:creationId xmlns:a16="http://schemas.microsoft.com/office/drawing/2014/main" id="{14BC012D-93EF-1EB0-8846-693B032CC043}"/>
              </a:ext>
            </a:extLst>
          </p:cNvPr>
          <p:cNvCxnSpPr/>
          <p:nvPr/>
        </p:nvCxnSpPr>
        <p:spPr>
          <a:xfrm>
            <a:off x="6460671" y="3700329"/>
            <a:ext cx="3144802" cy="2616117"/>
          </a:xfrm>
          <a:prstGeom prst="bentConnector3">
            <a:avLst>
              <a:gd name="adj1" fmla="val 99729"/>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Connector: Elbow 21">
            <a:extLst>
              <a:ext uri="{FF2B5EF4-FFF2-40B4-BE49-F238E27FC236}">
                <a16:creationId xmlns:a16="http://schemas.microsoft.com/office/drawing/2014/main" id="{48D16A06-8DA3-E0E1-384B-8D14B7C57E1C}"/>
              </a:ext>
            </a:extLst>
          </p:cNvPr>
          <p:cNvCxnSpPr>
            <a:cxnSpLocks/>
          </p:cNvCxnSpPr>
          <p:nvPr/>
        </p:nvCxnSpPr>
        <p:spPr>
          <a:xfrm>
            <a:off x="6460671" y="2982956"/>
            <a:ext cx="2306602" cy="3273667"/>
          </a:xfrm>
          <a:prstGeom prst="bentConnector2">
            <a:avLst/>
          </a:prstGeom>
          <a:ln>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6" name="Arrow: Down 25">
            <a:extLst>
              <a:ext uri="{FF2B5EF4-FFF2-40B4-BE49-F238E27FC236}">
                <a16:creationId xmlns:a16="http://schemas.microsoft.com/office/drawing/2014/main" id="{9AFC0E81-CDB8-3A99-25BC-C3F00215120F}"/>
              </a:ext>
            </a:extLst>
          </p:cNvPr>
          <p:cNvSpPr/>
          <p:nvPr/>
        </p:nvSpPr>
        <p:spPr>
          <a:xfrm>
            <a:off x="649480" y="1139476"/>
            <a:ext cx="85458" cy="834603"/>
          </a:xfrm>
          <a:prstGeom prst="downArrow">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40571876"/>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09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5A2F-2016-4209-A560-6799686D3428}"/>
              </a:ext>
            </a:extLst>
          </p:cNvPr>
          <p:cNvSpPr>
            <a:spLocks noGrp="1"/>
          </p:cNvSpPr>
          <p:nvPr>
            <p:ph type="title"/>
          </p:nvPr>
        </p:nvSpPr>
        <p:spPr>
          <a:xfrm>
            <a:off x="648742" y="99461"/>
            <a:ext cx="10894516" cy="1002535"/>
          </a:xfrm>
        </p:spPr>
        <p:txBody>
          <a:bodyPr>
            <a:noAutofit/>
          </a:bodyPr>
          <a:lstStyle/>
          <a:p>
            <a:pPr algn="ctr"/>
            <a:r>
              <a:rPr lang="en-US" sz="4000" b="1" dirty="0"/>
              <a:t>03 SEFA Notes</a:t>
            </a:r>
            <a:br>
              <a:rPr lang="en-US" sz="4000" b="1" dirty="0"/>
            </a:br>
            <a:r>
              <a:rPr lang="en-US" sz="4000" b="1" dirty="0"/>
              <a:t>Note 2: Research &amp; Development (R&amp;D)</a:t>
            </a:r>
          </a:p>
        </p:txBody>
      </p:sp>
      <p:pic>
        <p:nvPicPr>
          <p:cNvPr id="4" name="#30">
            <a:hlinkClick r:id="" action="ppaction://media"/>
            <a:extLst>
              <a:ext uri="{FF2B5EF4-FFF2-40B4-BE49-F238E27FC236}">
                <a16:creationId xmlns:a16="http://schemas.microsoft.com/office/drawing/2014/main" id="{42F9AA70-4BC1-A143-DE88-D354A59631A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3557" y="1013256"/>
            <a:ext cx="609601" cy="609600"/>
          </a:xfrm>
          <a:prstGeom prst="rect">
            <a:avLst/>
          </a:prstGeom>
        </p:spPr>
      </p:pic>
      <p:pic>
        <p:nvPicPr>
          <p:cNvPr id="9" name="Picture 8" descr="Graphical user interface, table&#10;&#10;AI-generated content may be incorrect.">
            <a:extLst>
              <a:ext uri="{FF2B5EF4-FFF2-40B4-BE49-F238E27FC236}">
                <a16:creationId xmlns:a16="http://schemas.microsoft.com/office/drawing/2014/main" id="{C42C14E8-A371-D21C-02F7-674FD3B1D1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30032" y="1167934"/>
            <a:ext cx="7497221" cy="5496207"/>
          </a:xfrm>
          <a:prstGeom prst="rect">
            <a:avLst/>
          </a:prstGeom>
        </p:spPr>
      </p:pic>
      <p:sp>
        <p:nvSpPr>
          <p:cNvPr id="7" name="Rectangle 6">
            <a:extLst>
              <a:ext uri="{FF2B5EF4-FFF2-40B4-BE49-F238E27FC236}">
                <a16:creationId xmlns:a16="http://schemas.microsoft.com/office/drawing/2014/main" id="{90E27B1E-162F-7278-EF14-53C61367A645}"/>
              </a:ext>
            </a:extLst>
          </p:cNvPr>
          <p:cNvSpPr/>
          <p:nvPr/>
        </p:nvSpPr>
        <p:spPr>
          <a:xfrm>
            <a:off x="2390330" y="2166809"/>
            <a:ext cx="5454709" cy="71563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A342333D-6966-6265-B2C5-D27AAEA977B1}"/>
              </a:ext>
            </a:extLst>
          </p:cNvPr>
          <p:cNvSpPr/>
          <p:nvPr/>
        </p:nvSpPr>
        <p:spPr>
          <a:xfrm>
            <a:off x="9313811" y="2714619"/>
            <a:ext cx="613442" cy="167825"/>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083428897"/>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9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F554B-8683-6501-29B0-034FFE9E42A5}"/>
              </a:ext>
            </a:extLst>
          </p:cNvPr>
          <p:cNvSpPr>
            <a:spLocks noGrp="1"/>
          </p:cNvSpPr>
          <p:nvPr>
            <p:ph type="title"/>
          </p:nvPr>
        </p:nvSpPr>
        <p:spPr>
          <a:xfrm>
            <a:off x="561975" y="89857"/>
            <a:ext cx="10515600" cy="959934"/>
          </a:xfrm>
        </p:spPr>
        <p:txBody>
          <a:bodyPr>
            <a:noAutofit/>
          </a:bodyPr>
          <a:lstStyle/>
          <a:p>
            <a:pPr algn="ctr"/>
            <a:br>
              <a:rPr lang="en-US" sz="4800" b="1" dirty="0">
                <a:solidFill>
                  <a:srgbClr val="7030A0"/>
                </a:solidFill>
              </a:rPr>
            </a:br>
            <a:endParaRPr lang="en-US" sz="4800" b="1" dirty="0">
              <a:solidFill>
                <a:srgbClr val="7030A0"/>
              </a:solidFill>
            </a:endParaRPr>
          </a:p>
        </p:txBody>
      </p:sp>
      <p:sp>
        <p:nvSpPr>
          <p:cNvPr id="3" name="Content Placeholder 2">
            <a:extLst>
              <a:ext uri="{FF2B5EF4-FFF2-40B4-BE49-F238E27FC236}">
                <a16:creationId xmlns:a16="http://schemas.microsoft.com/office/drawing/2014/main" id="{68BB3B7D-A95C-B688-B19D-FFB018B9454F}"/>
              </a:ext>
            </a:extLst>
          </p:cNvPr>
          <p:cNvSpPr>
            <a:spLocks noGrp="1"/>
          </p:cNvSpPr>
          <p:nvPr>
            <p:ph idx="1"/>
          </p:nvPr>
        </p:nvSpPr>
        <p:spPr>
          <a:xfrm>
            <a:off x="133041" y="937787"/>
            <a:ext cx="11925918" cy="5718353"/>
          </a:xfrm>
        </p:spPr>
        <p:txBody>
          <a:bodyPr>
            <a:noAutofit/>
          </a:bodyPr>
          <a:lstStyle/>
          <a:p>
            <a:pPr lvl="1">
              <a:buFont typeface="Wingdings" panose="05000000000000000000" pitchFamily="2" charset="2"/>
              <a:buChar char="§"/>
            </a:pPr>
            <a:endParaRPr lang="en-US" sz="2000" dirty="0">
              <a:solidFill>
                <a:srgbClr val="333333"/>
              </a:solidFill>
              <a:latin typeface="Calibri" panose="020F0502020204030204"/>
            </a:endParaRPr>
          </a:p>
          <a:p>
            <a:pPr lvl="1">
              <a:buFont typeface="Wingdings" panose="05000000000000000000" pitchFamily="2" charset="2"/>
              <a:buChar char="§"/>
            </a:pPr>
            <a:endParaRPr lang="en-US" sz="2000" dirty="0">
              <a:solidFill>
                <a:srgbClr val="333333"/>
              </a:solidFill>
              <a:latin typeface="Calibri" panose="020F0502020204030204"/>
            </a:endParaRPr>
          </a:p>
          <a:p>
            <a:pPr marL="0" indent="0">
              <a:buNone/>
            </a:pPr>
            <a:endParaRPr lang="en-US" b="0" i="0" dirty="0">
              <a:solidFill>
                <a:srgbClr val="333333"/>
              </a:solidFill>
              <a:effectLst/>
            </a:endParaRPr>
          </a:p>
        </p:txBody>
      </p:sp>
      <p:sp>
        <p:nvSpPr>
          <p:cNvPr id="4" name="TextBox 3">
            <a:extLst>
              <a:ext uri="{FF2B5EF4-FFF2-40B4-BE49-F238E27FC236}">
                <a16:creationId xmlns:a16="http://schemas.microsoft.com/office/drawing/2014/main" id="{09C26B0E-8FA8-06E3-9628-58AD30385872}"/>
              </a:ext>
            </a:extLst>
          </p:cNvPr>
          <p:cNvSpPr txBox="1"/>
          <p:nvPr/>
        </p:nvSpPr>
        <p:spPr>
          <a:xfrm>
            <a:off x="133042" y="1505054"/>
            <a:ext cx="11925918" cy="5184304"/>
          </a:xfrm>
          <a:prstGeom prst="rect">
            <a:avLst/>
          </a:prstGeom>
          <a:noFill/>
        </p:spPr>
        <p:txBody>
          <a:bodyPr wrap="square" rtlCol="0">
            <a:spAutoFit/>
          </a:bodyPr>
          <a:lstStyle/>
          <a:p>
            <a:pPr marL="0" indent="0">
              <a:lnSpc>
                <a:spcPct val="120000"/>
              </a:lnSpc>
              <a:buNone/>
            </a:pPr>
            <a:r>
              <a:rPr lang="en-US" b="0" dirty="0">
                <a:solidFill>
                  <a:schemeClr val="tx1"/>
                </a:solidFill>
                <a:effectLst/>
              </a:rPr>
              <a:t>Some </a:t>
            </a:r>
            <a:r>
              <a:rPr lang="en-US" dirty="0">
                <a:solidFill>
                  <a:schemeClr val="tx1"/>
                </a:solidFill>
              </a:rPr>
              <a:t>S</a:t>
            </a:r>
            <a:r>
              <a:rPr lang="en-US" b="0" dirty="0">
                <a:solidFill>
                  <a:schemeClr val="tx1"/>
                </a:solidFill>
                <a:effectLst/>
              </a:rPr>
              <a:t>tate </a:t>
            </a:r>
            <a:r>
              <a:rPr lang="en-US" dirty="0">
                <a:solidFill>
                  <a:schemeClr val="tx1"/>
                </a:solidFill>
              </a:rPr>
              <a:t>A</a:t>
            </a:r>
            <a:r>
              <a:rPr lang="en-US" b="0" dirty="0">
                <a:solidFill>
                  <a:schemeClr val="tx1"/>
                </a:solidFill>
                <a:effectLst/>
              </a:rPr>
              <a:t>gencies receive federal funding through </a:t>
            </a:r>
            <a:r>
              <a:rPr lang="en-US" b="0" i="1" dirty="0">
                <a:solidFill>
                  <a:schemeClr val="tx1"/>
                </a:solidFill>
                <a:effectLst/>
              </a:rPr>
              <a:t>ALN 21.027 </a:t>
            </a:r>
            <a:r>
              <a:rPr lang="en-US" b="0" dirty="0">
                <a:solidFill>
                  <a:schemeClr val="tx1"/>
                </a:solidFill>
                <a:effectLst/>
              </a:rPr>
              <a:t>- Coronavirus State and Local Fiscal Recovery Funds (SLFRF).  </a:t>
            </a:r>
          </a:p>
          <a:p>
            <a:pPr marL="0" indent="0">
              <a:lnSpc>
                <a:spcPct val="120000"/>
              </a:lnSpc>
              <a:buNone/>
            </a:pPr>
            <a:endParaRPr lang="en-US" b="0" dirty="0">
              <a:solidFill>
                <a:schemeClr val="tx1"/>
              </a:solidFill>
              <a:effectLst/>
            </a:endParaRPr>
          </a:p>
          <a:p>
            <a:pPr marL="0" indent="0">
              <a:lnSpc>
                <a:spcPct val="120000"/>
              </a:lnSpc>
              <a:buNone/>
            </a:pPr>
            <a:r>
              <a:rPr lang="en-US" b="0" dirty="0">
                <a:solidFill>
                  <a:schemeClr val="tx1"/>
                </a:solidFill>
                <a:effectLst/>
              </a:rPr>
              <a:t>SLFRF funds notice, concerning the obligation of these funds, was issued March 2025 and is linked below: </a:t>
            </a:r>
            <a:r>
              <a:rPr lang="en-US" b="0" dirty="0">
                <a:solidFill>
                  <a:schemeClr val="tx1"/>
                </a:solidFill>
                <a:effectLst/>
                <a:hlinkClick r:id="rId5" action="ppaction://hlinkfile"/>
              </a:rPr>
              <a:t>..\March-2025-Notice-SLFRF Funds.pdf</a:t>
            </a:r>
            <a:endParaRPr lang="en-US" b="0" dirty="0">
              <a:solidFill>
                <a:schemeClr val="tx1"/>
              </a:solidFill>
              <a:effectLst/>
            </a:endParaRPr>
          </a:p>
          <a:p>
            <a:pPr marL="0" indent="0">
              <a:buNone/>
            </a:pPr>
            <a:endParaRPr lang="en-US" b="0" dirty="0">
              <a:solidFill>
                <a:schemeClr val="tx1"/>
              </a:solidFill>
              <a:effectLst/>
            </a:endParaRPr>
          </a:p>
          <a:p>
            <a:pPr marL="0" indent="0">
              <a:lnSpc>
                <a:spcPct val="120000"/>
              </a:lnSpc>
              <a:buNone/>
            </a:pPr>
            <a:r>
              <a:rPr kumimoji="0" lang="en-US" b="0" i="0" u="none" strike="noStrike" kern="1200" cap="none" spc="0" normalizeH="0" baseline="0" noProof="0" dirty="0">
                <a:ln>
                  <a:noFill/>
                </a:ln>
                <a:solidFill>
                  <a:schemeClr val="tx1"/>
                </a:solidFill>
                <a:effectLst/>
                <a:uLnTx/>
                <a:uFillTx/>
                <a:ea typeface="+mn-ea"/>
                <a:cs typeface="+mn-cs"/>
              </a:rPr>
              <a:t>This may impact SEFA reporting as it relates to Beneficiaries, Subrecipients and Pass-throughs.</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tx1"/>
                </a:solidFill>
                <a:effectLst/>
                <a:uLnTx/>
                <a:uFillTx/>
                <a:ea typeface="+mn-ea"/>
                <a:cs typeface="+mn-cs"/>
              </a:rPr>
              <a:t>Documentation should be thoroughly reviewed by your Agency to follow the guidelines for compliance with reporting of </a:t>
            </a:r>
            <a:r>
              <a:rPr kumimoji="0" lang="en-US" b="0" i="1" u="none" strike="noStrike" kern="1200" cap="none" spc="0" normalizeH="0" baseline="0" noProof="0" dirty="0">
                <a:ln>
                  <a:noFill/>
                </a:ln>
                <a:solidFill>
                  <a:schemeClr val="tx1"/>
                </a:solidFill>
                <a:effectLst/>
                <a:uLnTx/>
                <a:uFillTx/>
                <a:ea typeface="+mn-ea"/>
                <a:cs typeface="+mn-cs"/>
              </a:rPr>
              <a:t>ALN 21.027 </a:t>
            </a:r>
            <a:r>
              <a:rPr lang="en-US" dirty="0">
                <a:solidFill>
                  <a:schemeClr val="tx1"/>
                </a:solidFill>
              </a:rPr>
              <a:t>funds on the Schedule of Federal Awards (SEFA).</a:t>
            </a:r>
            <a:endParaRPr kumimoji="0" lang="en-US" b="0" i="0" u="none" strike="noStrike" kern="1200" cap="none" spc="0" normalizeH="0" baseline="0" noProof="0" dirty="0">
              <a:ln>
                <a:noFill/>
              </a:ln>
              <a:solidFill>
                <a:schemeClr val="tx1"/>
              </a:solidFill>
              <a:effectLst/>
              <a:uLnTx/>
              <a:uFillTx/>
              <a:ea typeface="+mn-ea"/>
              <a:cs typeface="+mn-cs"/>
            </a:endParaRP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b="0" i="0" u="none" strike="noStrike" kern="1200" cap="none" spc="0" normalizeH="0" baseline="0" noProof="0" dirty="0">
                <a:ln>
                  <a:noFill/>
                </a:ln>
                <a:solidFill>
                  <a:schemeClr val="tx1"/>
                </a:solidFill>
                <a:effectLst/>
                <a:uLnTx/>
                <a:uFillTx/>
                <a:ea typeface="+mn-ea"/>
                <a:cs typeface="+mn-cs"/>
              </a:rPr>
              <a:t>**The link below will take you to the Frequently Asked Questions page related to SLFRF Funding.  This documentation is also available on FAC’s website, shown below:</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US" dirty="0">
                <a:solidFill>
                  <a:schemeClr val="tx2">
                    <a:lumMod val="75000"/>
                    <a:lumOff val="25000"/>
                  </a:schemeClr>
                </a:solidFill>
                <a:hlinkClick r:id="rId6">
                  <a:extLst>
                    <a:ext uri="{A12FA001-AC4F-418D-AE19-62706E023703}">
                      <ahyp:hlinkClr xmlns:ahyp="http://schemas.microsoft.com/office/drawing/2018/hyperlinkcolor" val="tx"/>
                    </a:ext>
                  </a:extLst>
                </a:hlinkClick>
              </a:rPr>
              <a:t>h</a:t>
            </a:r>
            <a:r>
              <a:rPr kumimoji="0" lang="en-US" b="0" i="0" u="none" strike="noStrike" kern="1200" cap="none" spc="0" normalizeH="0" baseline="0" noProof="0" dirty="0">
                <a:ln>
                  <a:noFill/>
                </a:ln>
                <a:solidFill>
                  <a:schemeClr val="tx2">
                    <a:lumMod val="75000"/>
                    <a:lumOff val="25000"/>
                  </a:schemeClr>
                </a:solidFill>
                <a:effectLst/>
                <a:uLnTx/>
                <a:uFillTx/>
                <a:ea typeface="+mn-ea"/>
                <a:cs typeface="+mn-cs"/>
                <a:hlinkClick r:id="rId6">
                  <a:extLst>
                    <a:ext uri="{A12FA001-AC4F-418D-AE19-62706E023703}">
                      <ahyp:hlinkClr xmlns:ahyp="http://schemas.microsoft.com/office/drawing/2018/hyperlinkcolor" val="tx"/>
                    </a:ext>
                  </a:extLst>
                </a:hlinkClick>
              </a:rPr>
              <a:t>ttps://finance.ky.gov/office-of-the-controller/office-of-statewide-accounting-services/financial-reporting-branch/Documents/SLFRF-Final-Rule-FAQ.pdf</a:t>
            </a:r>
            <a:r>
              <a:rPr kumimoji="0" lang="en-US" b="0" i="0" u="none" strike="noStrike" kern="1200" cap="none" spc="0" normalizeH="0" baseline="0" noProof="0" dirty="0">
                <a:ln>
                  <a:noFill/>
                </a:ln>
                <a:solidFill>
                  <a:schemeClr val="tx2">
                    <a:lumMod val="75000"/>
                    <a:lumOff val="25000"/>
                  </a:schemeClr>
                </a:solidFill>
                <a:effectLst/>
                <a:uLnTx/>
                <a:uFillTx/>
                <a:ea typeface="+mn-ea"/>
                <a:cs typeface="+mn-cs"/>
              </a:rPr>
              <a:t> </a:t>
            </a:r>
          </a:p>
          <a:p>
            <a:pPr marL="0" marR="0" lvl="0" indent="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kumimoji="0" lang="en-US" i="0" u="none" strike="noStrike" kern="1200" cap="none" spc="0" normalizeH="0" baseline="0" noProof="0" dirty="0">
                <a:ln>
                  <a:noFill/>
                </a:ln>
                <a:solidFill>
                  <a:schemeClr val="tx1"/>
                </a:solidFill>
                <a:uLnTx/>
                <a:uFillTx/>
                <a:ea typeface="+mn-ea"/>
                <a:cs typeface="+mn-cs"/>
              </a:rPr>
              <a:t>Should your agency have</a:t>
            </a:r>
            <a:r>
              <a:rPr lang="en-US" dirty="0">
                <a:solidFill>
                  <a:schemeClr val="tx1"/>
                </a:solidFill>
              </a:rPr>
              <a:t> questions concerning SLFRF funding, please reach out to FAC’s SEFA personnel.</a:t>
            </a:r>
          </a:p>
        </p:txBody>
      </p:sp>
      <p:sp>
        <p:nvSpPr>
          <p:cNvPr id="6" name="TextBox 5">
            <a:extLst>
              <a:ext uri="{FF2B5EF4-FFF2-40B4-BE49-F238E27FC236}">
                <a16:creationId xmlns:a16="http://schemas.microsoft.com/office/drawing/2014/main" id="{D05C9FFE-1E4C-26FC-9045-F0334107B194}"/>
              </a:ext>
            </a:extLst>
          </p:cNvPr>
          <p:cNvSpPr txBox="1"/>
          <p:nvPr/>
        </p:nvSpPr>
        <p:spPr>
          <a:xfrm>
            <a:off x="1549400" y="7126"/>
            <a:ext cx="9409112" cy="830997"/>
          </a:xfrm>
          <a:prstGeom prst="rect">
            <a:avLst/>
          </a:prstGeom>
          <a:noFill/>
        </p:spPr>
        <p:txBody>
          <a:bodyPr wrap="square">
            <a:spAutoFit/>
          </a:bodyPr>
          <a:lstStyle/>
          <a:p>
            <a:pPr algn="ctr"/>
            <a:r>
              <a:rPr lang="en-US" sz="4800" b="1" dirty="0"/>
              <a:t>ALN 21.027 for Fiscal Year 2025</a:t>
            </a:r>
            <a:endParaRPr lang="en-US" sz="4800" dirty="0">
              <a:latin typeface="Aptos Display" panose="020B0004020202020204" pitchFamily="34" charset="0"/>
            </a:endParaRPr>
          </a:p>
        </p:txBody>
      </p:sp>
      <p:pic>
        <p:nvPicPr>
          <p:cNvPr id="9" name="#5">
            <a:hlinkClick r:id="" action="ppaction://media"/>
            <a:extLst>
              <a:ext uri="{FF2B5EF4-FFF2-40B4-BE49-F238E27FC236}">
                <a16:creationId xmlns:a16="http://schemas.microsoft.com/office/drawing/2014/main" id="{8DC5F914-8656-F6D7-4F21-21D7D23DCA4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92319" y="744991"/>
            <a:ext cx="609600" cy="609600"/>
          </a:xfrm>
          <a:prstGeom prst="rect">
            <a:avLst/>
          </a:prstGeom>
        </p:spPr>
      </p:pic>
    </p:spTree>
    <p:extLst>
      <p:ext uri="{BB962C8B-B14F-4D97-AF65-F5344CB8AC3E}">
        <p14:creationId xmlns:p14="http://schemas.microsoft.com/office/powerpoint/2010/main" val="879052977"/>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04"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35A2F-2016-4209-A560-6799686D3428}"/>
              </a:ext>
            </a:extLst>
          </p:cNvPr>
          <p:cNvSpPr>
            <a:spLocks noGrp="1"/>
          </p:cNvSpPr>
          <p:nvPr>
            <p:ph type="title"/>
          </p:nvPr>
        </p:nvSpPr>
        <p:spPr>
          <a:xfrm>
            <a:off x="648742" y="99460"/>
            <a:ext cx="10894516" cy="2660831"/>
          </a:xfrm>
        </p:spPr>
        <p:txBody>
          <a:bodyPr>
            <a:noAutofit/>
          </a:bodyPr>
          <a:lstStyle/>
          <a:p>
            <a:pPr algn="ctr"/>
            <a:r>
              <a:rPr lang="en-US" sz="4000" b="1" dirty="0"/>
              <a:t>03 SEFA Notes</a:t>
            </a:r>
            <a:br>
              <a:rPr lang="en-US" sz="4000" b="1" dirty="0"/>
            </a:br>
            <a:br>
              <a:rPr lang="en-US" sz="4000" b="1" dirty="0"/>
            </a:br>
            <a:r>
              <a:rPr lang="en-US" sz="4000" b="1" dirty="0"/>
              <a:t>NOTE 3: Passed-through </a:t>
            </a:r>
            <a:r>
              <a:rPr lang="en-US" sz="4000" dirty="0"/>
              <a:t>FROM</a:t>
            </a:r>
            <a:br>
              <a:rPr lang="en-US" sz="4000" dirty="0"/>
            </a:br>
            <a:r>
              <a:rPr lang="en-US" sz="4000" b="1" dirty="0"/>
              <a:t>NOTE 4: Passed-through </a:t>
            </a:r>
            <a:r>
              <a:rPr lang="en-US" sz="4000" dirty="0"/>
              <a:t>TO</a:t>
            </a:r>
          </a:p>
        </p:txBody>
      </p:sp>
      <p:pic>
        <p:nvPicPr>
          <p:cNvPr id="4" name="#31">
            <a:hlinkClick r:id="" action="ppaction://media"/>
            <a:extLst>
              <a:ext uri="{FF2B5EF4-FFF2-40B4-BE49-F238E27FC236}">
                <a16:creationId xmlns:a16="http://schemas.microsoft.com/office/drawing/2014/main" id="{3289DBB6-A417-6290-7DF6-DE451C4E597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5439" y="797196"/>
            <a:ext cx="609600" cy="609600"/>
          </a:xfrm>
          <a:prstGeom prst="rect">
            <a:avLst/>
          </a:prstGeom>
        </p:spPr>
      </p:pic>
      <p:pic>
        <p:nvPicPr>
          <p:cNvPr id="13" name="Picture 12">
            <a:extLst>
              <a:ext uri="{FF2B5EF4-FFF2-40B4-BE49-F238E27FC236}">
                <a16:creationId xmlns:a16="http://schemas.microsoft.com/office/drawing/2014/main" id="{9D9C7931-0F12-4A94-84CA-688299F64F6B}"/>
              </a:ext>
            </a:extLst>
          </p:cNvPr>
          <p:cNvPicPr>
            <a:picLocks noChangeAspect="1"/>
          </p:cNvPicPr>
          <p:nvPr/>
        </p:nvPicPr>
        <p:blipFill>
          <a:blip r:embed="rId6"/>
          <a:stretch>
            <a:fillRect/>
          </a:stretch>
        </p:blipFill>
        <p:spPr>
          <a:xfrm>
            <a:off x="9697915" y="4005257"/>
            <a:ext cx="774259" cy="195089"/>
          </a:xfrm>
          <a:prstGeom prst="rect">
            <a:avLst/>
          </a:prstGeom>
        </p:spPr>
      </p:pic>
      <p:pic>
        <p:nvPicPr>
          <p:cNvPr id="19" name="Picture 18" descr="Table&#10;&#10;AI-generated content may be incorrect.">
            <a:extLst>
              <a:ext uri="{FF2B5EF4-FFF2-40B4-BE49-F238E27FC236}">
                <a16:creationId xmlns:a16="http://schemas.microsoft.com/office/drawing/2014/main" id="{A77D4993-9CB3-4E12-6C7A-F9F381F207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124" y="3722938"/>
            <a:ext cx="10221751" cy="2591162"/>
          </a:xfrm>
          <a:prstGeom prst="rect">
            <a:avLst/>
          </a:prstGeom>
        </p:spPr>
      </p:pic>
      <p:sp>
        <p:nvSpPr>
          <p:cNvPr id="7" name="Rectangle 6">
            <a:extLst>
              <a:ext uri="{FF2B5EF4-FFF2-40B4-BE49-F238E27FC236}">
                <a16:creationId xmlns:a16="http://schemas.microsoft.com/office/drawing/2014/main" id="{90E27B1E-162F-7278-EF14-53C61367A645}"/>
              </a:ext>
            </a:extLst>
          </p:cNvPr>
          <p:cNvSpPr/>
          <p:nvPr/>
        </p:nvSpPr>
        <p:spPr>
          <a:xfrm>
            <a:off x="985124" y="3731486"/>
            <a:ext cx="2039430" cy="2591162"/>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17AEC00C-31E7-213F-61F3-3F147B96FC8E}"/>
              </a:ext>
            </a:extLst>
          </p:cNvPr>
          <p:cNvSpPr/>
          <p:nvPr/>
        </p:nvSpPr>
        <p:spPr>
          <a:xfrm>
            <a:off x="10384088" y="4795758"/>
            <a:ext cx="822787" cy="195089"/>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a:extLst>
              <a:ext uri="{FF2B5EF4-FFF2-40B4-BE49-F238E27FC236}">
                <a16:creationId xmlns:a16="http://schemas.microsoft.com/office/drawing/2014/main" id="{1B259B93-D87F-A97D-037D-11C64275427E}"/>
              </a:ext>
            </a:extLst>
          </p:cNvPr>
          <p:cNvPicPr>
            <a:picLocks noChangeAspect="1"/>
          </p:cNvPicPr>
          <p:nvPr/>
        </p:nvPicPr>
        <p:blipFill>
          <a:blip r:embed="rId6"/>
          <a:stretch>
            <a:fillRect/>
          </a:stretch>
        </p:blipFill>
        <p:spPr>
          <a:xfrm>
            <a:off x="10384088" y="6110467"/>
            <a:ext cx="822787" cy="207317"/>
          </a:xfrm>
          <a:prstGeom prst="rect">
            <a:avLst/>
          </a:prstGeom>
        </p:spPr>
      </p:pic>
    </p:spTree>
    <p:extLst>
      <p:ext uri="{BB962C8B-B14F-4D97-AF65-F5344CB8AC3E}">
        <p14:creationId xmlns:p14="http://schemas.microsoft.com/office/powerpoint/2010/main" val="1726901942"/>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8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CCBA0-8953-456D-BBF3-3AB27C256626}"/>
              </a:ext>
            </a:extLst>
          </p:cNvPr>
          <p:cNvSpPr>
            <a:spLocks noGrp="1"/>
          </p:cNvSpPr>
          <p:nvPr>
            <p:ph type="title"/>
          </p:nvPr>
        </p:nvSpPr>
        <p:spPr>
          <a:xfrm>
            <a:off x="672455" y="111095"/>
            <a:ext cx="10681345" cy="2435551"/>
          </a:xfrm>
        </p:spPr>
        <p:txBody>
          <a:bodyPr>
            <a:normAutofit/>
          </a:bodyPr>
          <a:lstStyle/>
          <a:p>
            <a:pPr algn="ctr"/>
            <a:r>
              <a:rPr lang="en-US" sz="4000" b="1" dirty="0"/>
              <a:t>03 SEFA Notes</a:t>
            </a:r>
            <a:br>
              <a:rPr lang="en-US" sz="4000" b="1" dirty="0"/>
            </a:br>
            <a:r>
              <a:rPr lang="en-US" sz="4000" b="1" dirty="0"/>
              <a:t>Note 5: Paid to Grantor</a:t>
            </a:r>
            <a:br>
              <a:rPr lang="en-US" sz="4000" b="1" dirty="0"/>
            </a:br>
            <a:r>
              <a:rPr lang="en-US" sz="4000" b="1" dirty="0"/>
              <a:t>Note 6: Noncash Expenditures ALN</a:t>
            </a:r>
            <a:br>
              <a:rPr lang="en-US" sz="4000" b="1" dirty="0"/>
            </a:br>
            <a:r>
              <a:rPr lang="en-US" sz="4000" b="1" dirty="0"/>
              <a:t>Note 7: Noncompliance Items </a:t>
            </a:r>
            <a:endParaRPr lang="en-US" sz="4000" b="1" dirty="0">
              <a:solidFill>
                <a:srgbClr val="7030A0"/>
              </a:solidFill>
            </a:endParaRPr>
          </a:p>
        </p:txBody>
      </p:sp>
      <p:pic>
        <p:nvPicPr>
          <p:cNvPr id="3" name="#32">
            <a:hlinkClick r:id="" action="ppaction://media"/>
            <a:extLst>
              <a:ext uri="{FF2B5EF4-FFF2-40B4-BE49-F238E27FC236}">
                <a16:creationId xmlns:a16="http://schemas.microsoft.com/office/drawing/2014/main" id="{FB763D35-8C38-0108-04D9-0A0C5F3E0F8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306" y="981636"/>
            <a:ext cx="609600" cy="609600"/>
          </a:xfrm>
          <a:prstGeom prst="rect">
            <a:avLst/>
          </a:prstGeom>
        </p:spPr>
      </p:pic>
      <p:pic>
        <p:nvPicPr>
          <p:cNvPr id="6" name="Picture 5" descr="Table&#10;&#10;AI-generated content may be incorrect.">
            <a:extLst>
              <a:ext uri="{FF2B5EF4-FFF2-40B4-BE49-F238E27FC236}">
                <a16:creationId xmlns:a16="http://schemas.microsoft.com/office/drawing/2014/main" id="{30AA1331-6AFA-68AE-072A-AA7383CDA16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455" y="2652273"/>
            <a:ext cx="11002332" cy="3318163"/>
          </a:xfrm>
          <a:prstGeom prst="rect">
            <a:avLst/>
          </a:prstGeom>
        </p:spPr>
      </p:pic>
      <p:pic>
        <p:nvPicPr>
          <p:cNvPr id="7" name="Picture 6">
            <a:extLst>
              <a:ext uri="{FF2B5EF4-FFF2-40B4-BE49-F238E27FC236}">
                <a16:creationId xmlns:a16="http://schemas.microsoft.com/office/drawing/2014/main" id="{1DD5C180-30C6-75CC-6A37-06CA24BEFF4E}"/>
              </a:ext>
            </a:extLst>
          </p:cNvPr>
          <p:cNvPicPr>
            <a:picLocks noChangeAspect="1"/>
          </p:cNvPicPr>
          <p:nvPr/>
        </p:nvPicPr>
        <p:blipFill>
          <a:blip r:embed="rId7"/>
          <a:stretch>
            <a:fillRect/>
          </a:stretch>
        </p:blipFill>
        <p:spPr>
          <a:xfrm>
            <a:off x="672455" y="2618089"/>
            <a:ext cx="2198932" cy="3352347"/>
          </a:xfrm>
          <a:prstGeom prst="rect">
            <a:avLst/>
          </a:prstGeom>
        </p:spPr>
      </p:pic>
      <p:pic>
        <p:nvPicPr>
          <p:cNvPr id="9" name="Picture 8">
            <a:extLst>
              <a:ext uri="{FF2B5EF4-FFF2-40B4-BE49-F238E27FC236}">
                <a16:creationId xmlns:a16="http://schemas.microsoft.com/office/drawing/2014/main" id="{101C52A9-53CD-A5EC-3D7E-9DA55F3AD287}"/>
              </a:ext>
            </a:extLst>
          </p:cNvPr>
          <p:cNvPicPr>
            <a:picLocks noChangeAspect="1"/>
          </p:cNvPicPr>
          <p:nvPr/>
        </p:nvPicPr>
        <p:blipFill>
          <a:blip r:embed="rId8"/>
          <a:stretch>
            <a:fillRect/>
          </a:stretch>
        </p:blipFill>
        <p:spPr>
          <a:xfrm>
            <a:off x="10764357" y="4735948"/>
            <a:ext cx="910430" cy="194976"/>
          </a:xfrm>
          <a:prstGeom prst="rect">
            <a:avLst/>
          </a:prstGeom>
        </p:spPr>
      </p:pic>
      <p:pic>
        <p:nvPicPr>
          <p:cNvPr id="10" name="Picture 9">
            <a:extLst>
              <a:ext uri="{FF2B5EF4-FFF2-40B4-BE49-F238E27FC236}">
                <a16:creationId xmlns:a16="http://schemas.microsoft.com/office/drawing/2014/main" id="{2487FEA4-A1DC-9D19-6738-2147A20F3AA8}"/>
              </a:ext>
            </a:extLst>
          </p:cNvPr>
          <p:cNvPicPr>
            <a:picLocks noChangeAspect="1"/>
          </p:cNvPicPr>
          <p:nvPr/>
        </p:nvPicPr>
        <p:blipFill>
          <a:blip r:embed="rId8"/>
          <a:stretch>
            <a:fillRect/>
          </a:stretch>
        </p:blipFill>
        <p:spPr>
          <a:xfrm>
            <a:off x="10731827" y="3354224"/>
            <a:ext cx="942960" cy="249958"/>
          </a:xfrm>
          <a:prstGeom prst="rect">
            <a:avLst/>
          </a:prstGeom>
        </p:spPr>
      </p:pic>
    </p:spTree>
    <p:extLst>
      <p:ext uri="{BB962C8B-B14F-4D97-AF65-F5344CB8AC3E}">
        <p14:creationId xmlns:p14="http://schemas.microsoft.com/office/powerpoint/2010/main" val="137717386"/>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13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F942EA-9EFE-4390-B492-08EED85DDE08}"/>
              </a:ext>
            </a:extLst>
          </p:cNvPr>
          <p:cNvSpPr>
            <a:spLocks noGrp="1"/>
          </p:cNvSpPr>
          <p:nvPr>
            <p:ph type="title"/>
          </p:nvPr>
        </p:nvSpPr>
        <p:spPr>
          <a:xfrm>
            <a:off x="264920" y="25637"/>
            <a:ext cx="11699191" cy="973091"/>
          </a:xfrm>
        </p:spPr>
        <p:txBody>
          <a:bodyPr>
            <a:noAutofit/>
          </a:bodyPr>
          <a:lstStyle/>
          <a:p>
            <a:pPr algn="ctr"/>
            <a:r>
              <a:rPr lang="en-US" sz="3600" b="1" dirty="0"/>
              <a:t>03 SEFA Notes</a:t>
            </a:r>
            <a:br>
              <a:rPr lang="en-US" sz="3600" b="1" dirty="0"/>
            </a:br>
            <a:endParaRPr lang="en-US" sz="3600" b="1" dirty="0">
              <a:latin typeface="+mn-lt"/>
            </a:endParaRPr>
          </a:p>
        </p:txBody>
      </p:sp>
      <p:pic>
        <p:nvPicPr>
          <p:cNvPr id="4" name="#33">
            <a:hlinkClick r:id="" action="ppaction://media"/>
            <a:extLst>
              <a:ext uri="{FF2B5EF4-FFF2-40B4-BE49-F238E27FC236}">
                <a16:creationId xmlns:a16="http://schemas.microsoft.com/office/drawing/2014/main" id="{E4D4FD24-6258-A1EF-F636-3E2F60852D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77886" y="970245"/>
            <a:ext cx="609601" cy="609600"/>
          </a:xfrm>
          <a:prstGeom prst="rect">
            <a:avLst/>
          </a:prstGeom>
        </p:spPr>
      </p:pic>
      <p:pic>
        <p:nvPicPr>
          <p:cNvPr id="8" name="Picture 7" descr="Table&#10;&#10;AI-generated content may be incorrect.">
            <a:extLst>
              <a:ext uri="{FF2B5EF4-FFF2-40B4-BE49-F238E27FC236}">
                <a16:creationId xmlns:a16="http://schemas.microsoft.com/office/drawing/2014/main" id="{C8B6B7C6-96C4-A76D-60BF-FBB6362EE3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62870" y="3119316"/>
            <a:ext cx="9373908" cy="3658111"/>
          </a:xfrm>
          <a:prstGeom prst="rect">
            <a:avLst/>
          </a:prstGeom>
        </p:spPr>
      </p:pic>
      <p:pic>
        <p:nvPicPr>
          <p:cNvPr id="9" name="Picture 8">
            <a:extLst>
              <a:ext uri="{FF2B5EF4-FFF2-40B4-BE49-F238E27FC236}">
                <a16:creationId xmlns:a16="http://schemas.microsoft.com/office/drawing/2014/main" id="{2C905D99-8CF0-8009-576C-7660A2D38166}"/>
              </a:ext>
            </a:extLst>
          </p:cNvPr>
          <p:cNvPicPr>
            <a:picLocks noChangeAspect="1"/>
          </p:cNvPicPr>
          <p:nvPr/>
        </p:nvPicPr>
        <p:blipFill>
          <a:blip r:embed="rId7"/>
          <a:stretch>
            <a:fillRect/>
          </a:stretch>
        </p:blipFill>
        <p:spPr>
          <a:xfrm>
            <a:off x="1483256" y="3119315"/>
            <a:ext cx="2131616" cy="3738063"/>
          </a:xfrm>
          <a:prstGeom prst="rect">
            <a:avLst/>
          </a:prstGeom>
        </p:spPr>
      </p:pic>
      <p:sp>
        <p:nvSpPr>
          <p:cNvPr id="6" name="TextBox 5">
            <a:extLst>
              <a:ext uri="{FF2B5EF4-FFF2-40B4-BE49-F238E27FC236}">
                <a16:creationId xmlns:a16="http://schemas.microsoft.com/office/drawing/2014/main" id="{B811871C-61A1-CAA7-8FDE-9B0E589BF66A}"/>
              </a:ext>
            </a:extLst>
          </p:cNvPr>
          <p:cNvSpPr txBox="1"/>
          <p:nvPr/>
        </p:nvSpPr>
        <p:spPr>
          <a:xfrm>
            <a:off x="2042447" y="794760"/>
            <a:ext cx="8349241" cy="2246769"/>
          </a:xfrm>
          <a:prstGeom prst="rect">
            <a:avLst/>
          </a:prstGeom>
          <a:noFill/>
        </p:spPr>
        <p:txBody>
          <a:bodyPr wrap="square" rtlCol="0">
            <a:spAutoFit/>
          </a:bodyPr>
          <a:lstStyle/>
          <a:p>
            <a:r>
              <a:rPr lang="en-US" sz="2800" b="1" dirty="0"/>
              <a:t>Note 8: New ALNs not previously reported </a:t>
            </a:r>
            <a:br>
              <a:rPr lang="en-US" sz="2800" b="1" dirty="0"/>
            </a:br>
            <a:r>
              <a:rPr lang="en-US" sz="2800" b="1" dirty="0"/>
              <a:t>Note 9: ALNs no longer reported</a:t>
            </a:r>
            <a:br>
              <a:rPr lang="en-US" sz="2800" b="1" dirty="0"/>
            </a:br>
            <a:r>
              <a:rPr lang="en-US" sz="2800" b="1" dirty="0"/>
              <a:t>Note 10: Department forms compiled by CPA firms</a:t>
            </a:r>
            <a:br>
              <a:rPr lang="en-US" sz="2800" b="1" dirty="0"/>
            </a:br>
            <a:r>
              <a:rPr lang="en-US" sz="2800" b="1" dirty="0"/>
              <a:t>Note 11: Loan Type Programs</a:t>
            </a:r>
            <a:br>
              <a:rPr lang="en-US" sz="2800" b="1" dirty="0"/>
            </a:br>
            <a:r>
              <a:rPr lang="en-US" sz="2800" b="1" dirty="0"/>
              <a:t>Note 12: Additional Details</a:t>
            </a:r>
            <a:endParaRPr lang="en-US" sz="2800" dirty="0"/>
          </a:p>
        </p:txBody>
      </p:sp>
    </p:spTree>
    <p:extLst>
      <p:ext uri="{BB962C8B-B14F-4D97-AF65-F5344CB8AC3E}">
        <p14:creationId xmlns:p14="http://schemas.microsoft.com/office/powerpoint/2010/main" val="2094261642"/>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9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stions &amp; Answers: Episode 2 - YouTube">
            <a:extLst>
              <a:ext uri="{FF2B5EF4-FFF2-40B4-BE49-F238E27FC236}">
                <a16:creationId xmlns:a16="http://schemas.microsoft.com/office/drawing/2014/main" id="{9920958D-D703-455D-B66C-DBA8B590F81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2228144" y="1825625"/>
            <a:ext cx="7735712"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5E5FA8CB-226C-48DB-1804-CB41FA80771E}"/>
              </a:ext>
            </a:extLst>
          </p:cNvPr>
          <p:cNvSpPr txBox="1"/>
          <p:nvPr/>
        </p:nvSpPr>
        <p:spPr>
          <a:xfrm>
            <a:off x="627960" y="230141"/>
            <a:ext cx="11160087" cy="1200329"/>
          </a:xfrm>
          <a:prstGeom prst="rect">
            <a:avLst/>
          </a:prstGeom>
          <a:noFill/>
        </p:spPr>
        <p:txBody>
          <a:bodyPr wrap="square">
            <a:spAutoFit/>
          </a:bodyPr>
          <a:lstStyle/>
          <a:p>
            <a:pPr algn="ctr"/>
            <a:r>
              <a:rPr lang="en-US" sz="3600" b="1" dirty="0"/>
              <a:t>03 SEFA NOTES </a:t>
            </a:r>
          </a:p>
          <a:p>
            <a:pPr algn="ctr"/>
            <a:r>
              <a:rPr lang="en-US" sz="3600" b="1" dirty="0"/>
              <a:t>Questions?</a:t>
            </a:r>
            <a:endParaRPr lang="en-US" sz="3600" dirty="0"/>
          </a:p>
        </p:txBody>
      </p:sp>
      <p:pic>
        <p:nvPicPr>
          <p:cNvPr id="3" name="#34">
            <a:hlinkClick r:id="" action="ppaction://media"/>
            <a:extLst>
              <a:ext uri="{FF2B5EF4-FFF2-40B4-BE49-F238E27FC236}">
                <a16:creationId xmlns:a16="http://schemas.microsoft.com/office/drawing/2014/main" id="{F95422E8-68C2-B393-78EB-EA78271166A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2075" y="717645"/>
            <a:ext cx="609601" cy="609600"/>
          </a:xfrm>
          <a:prstGeom prst="rect">
            <a:avLst/>
          </a:prstGeom>
        </p:spPr>
      </p:pic>
    </p:spTree>
    <p:extLst>
      <p:ext uri="{BB962C8B-B14F-4D97-AF65-F5344CB8AC3E}">
        <p14:creationId xmlns:p14="http://schemas.microsoft.com/office/powerpoint/2010/main" val="3237479981"/>
      </p:ext>
    </p:extLst>
  </p:cSld>
  <p:clrMapOvr>
    <a:masterClrMapping/>
  </p:clrMapOvr>
  <mc:AlternateContent xmlns:mc="http://schemas.openxmlformats.org/markup-compatibility/2006" xmlns:p14="http://schemas.microsoft.com/office/powerpoint/2010/main">
    <mc:Choice Requires="p14">
      <p:transition spd="slow" p14:dur="4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3B1E7AC-3A2C-4AFA-B95C-CE2E570FF14D}"/>
              </a:ext>
            </a:extLst>
          </p:cNvPr>
          <p:cNvSpPr txBox="1"/>
          <p:nvPr/>
        </p:nvSpPr>
        <p:spPr>
          <a:xfrm>
            <a:off x="2018841" y="151348"/>
            <a:ext cx="6505460" cy="769441"/>
          </a:xfrm>
          <a:prstGeom prst="rect">
            <a:avLst/>
          </a:prstGeom>
          <a:noFill/>
        </p:spPr>
        <p:txBody>
          <a:bodyPr wrap="square">
            <a:spAutoFit/>
          </a:bodyPr>
          <a:lstStyle/>
          <a:p>
            <a:pPr algn="ctr"/>
            <a:r>
              <a:rPr lang="en-US" sz="4400" b="1" dirty="0"/>
              <a:t>04 SEFA Subrecipients</a:t>
            </a:r>
            <a:endParaRPr lang="en-US" sz="4400" dirty="0"/>
          </a:p>
        </p:txBody>
      </p:sp>
      <p:pic>
        <p:nvPicPr>
          <p:cNvPr id="7" name="Picture 6">
            <a:extLst>
              <a:ext uri="{FF2B5EF4-FFF2-40B4-BE49-F238E27FC236}">
                <a16:creationId xmlns:a16="http://schemas.microsoft.com/office/drawing/2014/main" id="{7C7AC6C5-2562-5C95-8DDF-E1A92EABCB75}"/>
              </a:ext>
            </a:extLst>
          </p:cNvPr>
          <p:cNvPicPr>
            <a:picLocks noChangeAspect="1"/>
          </p:cNvPicPr>
          <p:nvPr/>
        </p:nvPicPr>
        <p:blipFill>
          <a:blip r:embed="rId5"/>
          <a:stretch>
            <a:fillRect/>
          </a:stretch>
        </p:blipFill>
        <p:spPr>
          <a:xfrm>
            <a:off x="285750" y="1016293"/>
            <a:ext cx="11449050" cy="5805340"/>
          </a:xfrm>
          <a:prstGeom prst="rect">
            <a:avLst/>
          </a:prstGeom>
        </p:spPr>
      </p:pic>
      <p:sp>
        <p:nvSpPr>
          <p:cNvPr id="6" name="Rectangle: Rounded Corners 5">
            <a:extLst>
              <a:ext uri="{FF2B5EF4-FFF2-40B4-BE49-F238E27FC236}">
                <a16:creationId xmlns:a16="http://schemas.microsoft.com/office/drawing/2014/main" id="{D92CCC96-C613-19FE-7692-95039FD2807A}"/>
              </a:ext>
            </a:extLst>
          </p:cNvPr>
          <p:cNvSpPr/>
          <p:nvPr/>
        </p:nvSpPr>
        <p:spPr>
          <a:xfrm>
            <a:off x="3343274" y="2266950"/>
            <a:ext cx="7629525" cy="752475"/>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EF3C7A7E-2332-AA9F-BAD4-413B3E64E858}"/>
              </a:ext>
            </a:extLst>
          </p:cNvPr>
          <p:cNvSpPr/>
          <p:nvPr/>
        </p:nvSpPr>
        <p:spPr>
          <a:xfrm>
            <a:off x="9296400" y="6457950"/>
            <a:ext cx="2438400" cy="335108"/>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35">
            <a:hlinkClick r:id="" action="ppaction://media"/>
            <a:extLst>
              <a:ext uri="{FF2B5EF4-FFF2-40B4-BE49-F238E27FC236}">
                <a16:creationId xmlns:a16="http://schemas.microsoft.com/office/drawing/2014/main" id="{CB11B15C-6DFF-0B36-8755-6170465D6FB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2872" y="873418"/>
            <a:ext cx="609601" cy="609600"/>
          </a:xfrm>
          <a:prstGeom prst="rect">
            <a:avLst/>
          </a:prstGeom>
        </p:spPr>
      </p:pic>
    </p:spTree>
    <p:extLst>
      <p:ext uri="{BB962C8B-B14F-4D97-AF65-F5344CB8AC3E}">
        <p14:creationId xmlns:p14="http://schemas.microsoft.com/office/powerpoint/2010/main" val="2063029731"/>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5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6C9BD-1367-4292-B47E-3595550282FA}"/>
              </a:ext>
            </a:extLst>
          </p:cNvPr>
          <p:cNvSpPr>
            <a:spLocks noGrp="1"/>
          </p:cNvSpPr>
          <p:nvPr>
            <p:ph type="title"/>
          </p:nvPr>
        </p:nvSpPr>
        <p:spPr>
          <a:xfrm>
            <a:off x="838200" y="19050"/>
            <a:ext cx="10515600" cy="782515"/>
          </a:xfrm>
        </p:spPr>
        <p:txBody>
          <a:bodyPr>
            <a:normAutofit/>
          </a:bodyPr>
          <a:lstStyle/>
          <a:p>
            <a:pPr algn="ctr"/>
            <a:r>
              <a:rPr lang="en-US" sz="4000" b="1" dirty="0"/>
              <a:t>05 SEFA Certification Having Federal Awards</a:t>
            </a:r>
          </a:p>
        </p:txBody>
      </p:sp>
      <p:pic>
        <p:nvPicPr>
          <p:cNvPr id="5" name="Picture 4">
            <a:extLst>
              <a:ext uri="{FF2B5EF4-FFF2-40B4-BE49-F238E27FC236}">
                <a16:creationId xmlns:a16="http://schemas.microsoft.com/office/drawing/2014/main" id="{30393B56-9AAC-CE10-4D7A-AD027C043E81}"/>
              </a:ext>
            </a:extLst>
          </p:cNvPr>
          <p:cNvPicPr>
            <a:picLocks noChangeAspect="1"/>
          </p:cNvPicPr>
          <p:nvPr/>
        </p:nvPicPr>
        <p:blipFill>
          <a:blip r:embed="rId5"/>
          <a:stretch>
            <a:fillRect/>
          </a:stretch>
        </p:blipFill>
        <p:spPr>
          <a:xfrm>
            <a:off x="1826419" y="1009887"/>
            <a:ext cx="8539162" cy="5751828"/>
          </a:xfrm>
          <a:prstGeom prst="rect">
            <a:avLst/>
          </a:prstGeom>
        </p:spPr>
      </p:pic>
      <p:pic>
        <p:nvPicPr>
          <p:cNvPr id="3" name="SEFA 05 Certification">
            <a:hlinkClick r:id="" action="ppaction://media"/>
            <a:extLst>
              <a:ext uri="{FF2B5EF4-FFF2-40B4-BE49-F238E27FC236}">
                <a16:creationId xmlns:a16="http://schemas.microsoft.com/office/drawing/2014/main" id="{E1C36A48-BF3D-9A00-22AA-790DB3D40B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6775" y="766206"/>
            <a:ext cx="487363" cy="487362"/>
          </a:xfrm>
          <a:prstGeom prst="rect">
            <a:avLst/>
          </a:prstGeom>
        </p:spPr>
      </p:pic>
    </p:spTree>
    <p:extLst>
      <p:ext uri="{BB962C8B-B14F-4D97-AF65-F5344CB8AC3E}">
        <p14:creationId xmlns:p14="http://schemas.microsoft.com/office/powerpoint/2010/main" val="3080312222"/>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3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A41C8-EE95-4D41-8E65-637A7390456F}"/>
              </a:ext>
            </a:extLst>
          </p:cNvPr>
          <p:cNvSpPr>
            <a:spLocks noGrp="1"/>
          </p:cNvSpPr>
          <p:nvPr>
            <p:ph type="title"/>
          </p:nvPr>
        </p:nvSpPr>
        <p:spPr>
          <a:xfrm>
            <a:off x="266700" y="143932"/>
            <a:ext cx="11563350" cy="1507067"/>
          </a:xfrm>
        </p:spPr>
        <p:txBody>
          <a:bodyPr>
            <a:normAutofit/>
          </a:bodyPr>
          <a:lstStyle/>
          <a:p>
            <a:pPr algn="ctr"/>
            <a:r>
              <a:rPr lang="en-US" sz="4000" b="1" dirty="0">
                <a:effectLst/>
                <a:ea typeface="Times New Roman" panose="02020603050405020304" pitchFamily="18" charset="0"/>
              </a:rPr>
              <a:t>Homeland Security Grant </a:t>
            </a:r>
            <a:r>
              <a:rPr lang="en-US" sz="4000" b="1" dirty="0">
                <a:ea typeface="Times New Roman" panose="02020603050405020304" pitchFamily="18" charset="0"/>
              </a:rPr>
              <a:t>F</a:t>
            </a:r>
            <a:r>
              <a:rPr lang="en-US" sz="4000" b="1" dirty="0">
                <a:effectLst/>
                <a:ea typeface="Times New Roman" panose="02020603050405020304" pitchFamily="18" charset="0"/>
              </a:rPr>
              <a:t>unding </a:t>
            </a:r>
            <a:br>
              <a:rPr lang="en-US" sz="4000" b="1" dirty="0">
                <a:effectLst/>
                <a:ea typeface="Times New Roman" panose="02020603050405020304" pitchFamily="18" charset="0"/>
              </a:rPr>
            </a:br>
            <a:r>
              <a:rPr lang="en-US" sz="4000" b="1" dirty="0">
                <a:effectLst/>
                <a:ea typeface="Times New Roman" panose="02020603050405020304" pitchFamily="18" charset="0"/>
              </a:rPr>
              <a:t>(Identified as SEFA 07)</a:t>
            </a:r>
            <a:endParaRPr lang="en-US" sz="4000" b="1" dirty="0"/>
          </a:p>
        </p:txBody>
      </p:sp>
      <p:sp>
        <p:nvSpPr>
          <p:cNvPr id="3" name="Content Placeholder 2">
            <a:extLst>
              <a:ext uri="{FF2B5EF4-FFF2-40B4-BE49-F238E27FC236}">
                <a16:creationId xmlns:a16="http://schemas.microsoft.com/office/drawing/2014/main" id="{C8F9F62A-D59C-46C6-B091-ABD6DDCBCFBA}"/>
              </a:ext>
            </a:extLst>
          </p:cNvPr>
          <p:cNvSpPr>
            <a:spLocks noGrp="1"/>
          </p:cNvSpPr>
          <p:nvPr>
            <p:ph idx="1"/>
          </p:nvPr>
        </p:nvSpPr>
        <p:spPr>
          <a:xfrm>
            <a:off x="1132681" y="1933576"/>
            <a:ext cx="9926638" cy="4657724"/>
          </a:xfrm>
        </p:spPr>
        <p:txBody>
          <a:bodyPr anchor="ctr">
            <a:normAutofit/>
          </a:bodyPr>
          <a:lstStyle/>
          <a:p>
            <a:pPr marL="0" marR="0" indent="0" algn="just">
              <a:spcBef>
                <a:spcPts val="0"/>
              </a:spcBef>
              <a:spcAft>
                <a:spcPts val="0"/>
              </a:spcAft>
              <a:buNone/>
            </a:pPr>
            <a:r>
              <a:rPr lang="en-US" sz="2200" dirty="0">
                <a:solidFill>
                  <a:srgbClr val="000000"/>
                </a:solidFill>
                <a:effectLst/>
                <a:latin typeface="+mj-lt"/>
                <a:ea typeface="Times New Roman" panose="02020603050405020304" pitchFamily="18" charset="0"/>
              </a:rPr>
              <a:t>The Homeland Security Grant Funding </a:t>
            </a:r>
            <a:r>
              <a:rPr lang="en-US" sz="2200" b="1" dirty="0">
                <a:solidFill>
                  <a:srgbClr val="000000"/>
                </a:solidFill>
                <a:effectLst/>
                <a:latin typeface="+mj-lt"/>
                <a:ea typeface="Times New Roman" panose="02020603050405020304" pitchFamily="18" charset="0"/>
              </a:rPr>
              <a:t>SEFA 07</a:t>
            </a:r>
            <a:r>
              <a:rPr lang="en-US" sz="2200" dirty="0">
                <a:solidFill>
                  <a:srgbClr val="000000"/>
                </a:solidFill>
                <a:effectLst/>
                <a:latin typeface="+mj-lt"/>
                <a:ea typeface="Times New Roman" panose="02020603050405020304" pitchFamily="18" charset="0"/>
              </a:rPr>
              <a:t> is necessary to comply with reporting provisions contained in KRS 39G.020.  Further, the </a:t>
            </a:r>
            <a:r>
              <a:rPr lang="en-US" sz="2200" b="1" dirty="0">
                <a:solidFill>
                  <a:srgbClr val="000000"/>
                </a:solidFill>
                <a:effectLst/>
                <a:latin typeface="+mj-lt"/>
                <a:ea typeface="Times New Roman" panose="02020603050405020304" pitchFamily="18" charset="0"/>
              </a:rPr>
              <a:t>SEFA 07</a:t>
            </a:r>
            <a:r>
              <a:rPr lang="en-US" sz="2200" dirty="0">
                <a:solidFill>
                  <a:srgbClr val="000000"/>
                </a:solidFill>
                <a:effectLst/>
                <a:latin typeface="+mj-lt"/>
                <a:ea typeface="Times New Roman" panose="02020603050405020304" pitchFamily="18" charset="0"/>
              </a:rPr>
              <a:t> requires some additional information needed for report submission to the state legislature. All state and local departments must provide this additional federal grant data for each of the Homeland Security ALN numbered programs for which they have received a grant award.  </a:t>
            </a:r>
            <a:r>
              <a:rPr lang="en-US" sz="2200" dirty="0">
                <a:solidFill>
                  <a:srgbClr val="000000"/>
                </a:solidFill>
                <a:latin typeface="+mj-lt"/>
                <a:ea typeface="Times New Roman" panose="02020603050405020304" pitchFamily="18" charset="0"/>
              </a:rPr>
              <a:t>T</a:t>
            </a:r>
            <a:r>
              <a:rPr lang="en-US" sz="2200" dirty="0">
                <a:solidFill>
                  <a:srgbClr val="000000"/>
                </a:solidFill>
                <a:effectLst/>
                <a:latin typeface="+mj-lt"/>
                <a:ea typeface="Times New Roman" panose="02020603050405020304" pitchFamily="18" charset="0"/>
              </a:rPr>
              <a:t>hese programs must be reported regardless of expenditures made against the Homeland </a:t>
            </a:r>
            <a:r>
              <a:rPr lang="en-US" sz="2200" dirty="0">
                <a:solidFill>
                  <a:srgbClr val="000000"/>
                </a:solidFill>
                <a:latin typeface="+mj-lt"/>
                <a:ea typeface="Times New Roman" panose="02020603050405020304" pitchFamily="18" charset="0"/>
              </a:rPr>
              <a:t>S</a:t>
            </a:r>
            <a:r>
              <a:rPr lang="en-US" sz="2200" dirty="0">
                <a:solidFill>
                  <a:srgbClr val="000000"/>
                </a:solidFill>
                <a:effectLst/>
                <a:latin typeface="+mj-lt"/>
                <a:ea typeface="Times New Roman" panose="02020603050405020304" pitchFamily="18" charset="0"/>
              </a:rPr>
              <a:t>ecurity Funded Grant Awards during the reporting period.  Complete </a:t>
            </a:r>
            <a:r>
              <a:rPr lang="en-US" sz="2200" b="1" dirty="0">
                <a:solidFill>
                  <a:srgbClr val="000000"/>
                </a:solidFill>
                <a:effectLst/>
                <a:latin typeface="+mj-lt"/>
                <a:ea typeface="Times New Roman" panose="02020603050405020304" pitchFamily="18" charset="0"/>
              </a:rPr>
              <a:t>SEFA 07</a:t>
            </a:r>
            <a:r>
              <a:rPr lang="en-US" sz="2200" dirty="0">
                <a:solidFill>
                  <a:srgbClr val="000000"/>
                </a:solidFill>
                <a:effectLst/>
                <a:latin typeface="+mj-lt"/>
                <a:ea typeface="Times New Roman" panose="02020603050405020304" pitchFamily="18" charset="0"/>
              </a:rPr>
              <a:t> for any grant awards against the listing of ALN numbers but DO NOT REPORT grant funds received from the KY Office of Homeland Security.  </a:t>
            </a:r>
          </a:p>
          <a:p>
            <a:pPr marL="0" marR="0" indent="0" algn="just">
              <a:spcBef>
                <a:spcPts val="0"/>
              </a:spcBef>
              <a:spcAft>
                <a:spcPts val="0"/>
              </a:spcAft>
              <a:buNone/>
            </a:pPr>
            <a:endParaRPr lang="en-US" sz="2200" dirty="0">
              <a:solidFill>
                <a:srgbClr val="000000"/>
              </a:solidFill>
              <a:latin typeface="+mj-lt"/>
              <a:ea typeface="Times New Roman" panose="02020603050405020304" pitchFamily="18" charset="0"/>
            </a:endParaRPr>
          </a:p>
          <a:p>
            <a:pPr marL="0" marR="0" indent="0" algn="just">
              <a:spcBef>
                <a:spcPts val="0"/>
              </a:spcBef>
              <a:spcAft>
                <a:spcPts val="0"/>
              </a:spcAft>
              <a:buNone/>
            </a:pPr>
            <a:r>
              <a:rPr lang="en-US" sz="2200" b="1" dirty="0">
                <a:solidFill>
                  <a:srgbClr val="000000"/>
                </a:solidFill>
                <a:effectLst/>
                <a:latin typeface="+mj-lt"/>
                <a:ea typeface="Times New Roman" panose="02020603050405020304" pitchFamily="18" charset="0"/>
              </a:rPr>
              <a:t>SEFA 07 </a:t>
            </a:r>
            <a:r>
              <a:rPr lang="en-US" sz="2200" dirty="0">
                <a:solidFill>
                  <a:srgbClr val="000000"/>
                </a:solidFill>
                <a:effectLst/>
                <a:latin typeface="+mj-lt"/>
                <a:ea typeface="Times New Roman" panose="02020603050405020304" pitchFamily="18" charset="0"/>
              </a:rPr>
              <a:t>Form and Instructions can be found on the Office of the Controller’s website and must be submitted directly to the Kentucky Office Of Homeland Security. </a:t>
            </a:r>
          </a:p>
          <a:p>
            <a:pPr marL="0" marR="0" indent="0" algn="just">
              <a:spcBef>
                <a:spcPts val="0"/>
              </a:spcBef>
              <a:spcAft>
                <a:spcPts val="0"/>
              </a:spcAft>
              <a:buNone/>
            </a:pPr>
            <a:endParaRPr lang="en-US" sz="2200" dirty="0">
              <a:solidFill>
                <a:srgbClr val="000000"/>
              </a:solidFill>
              <a:effectLst/>
              <a:latin typeface="+mj-lt"/>
              <a:ea typeface="Times New Roman" panose="02020603050405020304" pitchFamily="18" charset="0"/>
            </a:endParaRPr>
          </a:p>
          <a:p>
            <a:pPr marL="0" marR="0" indent="0" algn="just">
              <a:spcBef>
                <a:spcPts val="0"/>
              </a:spcBef>
              <a:spcAft>
                <a:spcPts val="0"/>
              </a:spcAft>
              <a:buNone/>
            </a:pPr>
            <a:r>
              <a:rPr lang="en-US" sz="2200" dirty="0">
                <a:solidFill>
                  <a:srgbClr val="000000"/>
                </a:solidFill>
                <a:effectLst/>
                <a:latin typeface="+mj-lt"/>
                <a:ea typeface="Times New Roman" panose="02020603050405020304" pitchFamily="18" charset="0"/>
                <a:hlinkClick r:id="rId5"/>
              </a:rPr>
              <a:t>https://finance.ky.gov/office-of-the-controller/Pages/default.aspx</a:t>
            </a:r>
            <a:r>
              <a:rPr lang="en-US" sz="2200" dirty="0">
                <a:solidFill>
                  <a:srgbClr val="000000"/>
                </a:solidFill>
                <a:effectLst/>
                <a:latin typeface="+mj-lt"/>
                <a:ea typeface="Times New Roman" panose="02020603050405020304" pitchFamily="18" charset="0"/>
              </a:rPr>
              <a:t> </a:t>
            </a:r>
            <a:endParaRPr lang="en-US" sz="2200" dirty="0">
              <a:latin typeface="+mj-lt"/>
            </a:endParaRPr>
          </a:p>
        </p:txBody>
      </p:sp>
      <p:pic>
        <p:nvPicPr>
          <p:cNvPr id="5" name="#35">
            <a:hlinkClick r:id="" action="ppaction://media"/>
            <a:extLst>
              <a:ext uri="{FF2B5EF4-FFF2-40B4-BE49-F238E27FC236}">
                <a16:creationId xmlns:a16="http://schemas.microsoft.com/office/drawing/2014/main" id="{3DB174FB-66D2-3E44-55AD-8C3857B3F6D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4425" y="1022350"/>
            <a:ext cx="406400" cy="406400"/>
          </a:xfrm>
          <a:prstGeom prst="rect">
            <a:avLst/>
          </a:prstGeom>
        </p:spPr>
      </p:pic>
    </p:spTree>
    <p:extLst>
      <p:ext uri="{BB962C8B-B14F-4D97-AF65-F5344CB8AC3E}">
        <p14:creationId xmlns:p14="http://schemas.microsoft.com/office/powerpoint/2010/main" val="2096764671"/>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76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8F48E-AEBB-4C07-835E-C7C35357DF26}"/>
              </a:ext>
            </a:extLst>
          </p:cNvPr>
          <p:cNvSpPr>
            <a:spLocks noGrp="1"/>
          </p:cNvSpPr>
          <p:nvPr>
            <p:ph type="title"/>
          </p:nvPr>
        </p:nvSpPr>
        <p:spPr>
          <a:xfrm>
            <a:off x="495300" y="66675"/>
            <a:ext cx="11027916" cy="1209675"/>
          </a:xfrm>
        </p:spPr>
        <p:txBody>
          <a:bodyPr>
            <a:normAutofit fontScale="90000"/>
          </a:bodyPr>
          <a:lstStyle/>
          <a:p>
            <a:pPr algn="ctr"/>
            <a:r>
              <a:rPr lang="en-US" sz="6000" b="1" dirty="0">
                <a:latin typeface="+mn-lt"/>
              </a:rPr>
              <a:t>Resources and Reference Guides</a:t>
            </a:r>
          </a:p>
        </p:txBody>
      </p:sp>
      <p:sp>
        <p:nvSpPr>
          <p:cNvPr id="3" name="Content Placeholder 2">
            <a:extLst>
              <a:ext uri="{FF2B5EF4-FFF2-40B4-BE49-F238E27FC236}">
                <a16:creationId xmlns:a16="http://schemas.microsoft.com/office/drawing/2014/main" id="{6716BA7C-C65B-439B-A9AE-417F3CEFCB58}"/>
              </a:ext>
            </a:extLst>
          </p:cNvPr>
          <p:cNvSpPr>
            <a:spLocks noGrp="1"/>
          </p:cNvSpPr>
          <p:nvPr>
            <p:ph idx="1"/>
          </p:nvPr>
        </p:nvSpPr>
        <p:spPr>
          <a:xfrm>
            <a:off x="1065952" y="1356527"/>
            <a:ext cx="8534400" cy="5285433"/>
          </a:xfrm>
        </p:spPr>
        <p:txBody>
          <a:bodyPr>
            <a:normAutofit/>
          </a:bodyPr>
          <a:lstStyle/>
          <a:p>
            <a:pPr marL="0" indent="0">
              <a:buNone/>
            </a:pPr>
            <a:r>
              <a:rPr lang="en-US" dirty="0">
                <a:solidFill>
                  <a:schemeClr val="tx1"/>
                </a:solidFill>
              </a:rPr>
              <a:t>Office of the Controller’s Website:</a:t>
            </a:r>
          </a:p>
          <a:p>
            <a:pPr marL="0" indent="0">
              <a:buNone/>
            </a:pPr>
            <a:r>
              <a:rPr lang="en-US" sz="2400" dirty="0">
                <a:solidFill>
                  <a:schemeClr val="tx1"/>
                </a:solidFill>
                <a:hlinkClick r:id="rId5"/>
              </a:rPr>
              <a:t>https://finance.ky.gov/office-of-the-controller/office-of-statewide-accounting-services/financial-reporting-branch/Pages/schedule-of-expenditures-of-federal-awards.aspx</a:t>
            </a:r>
            <a:endParaRPr lang="en-US" sz="2400" dirty="0">
              <a:solidFill>
                <a:schemeClr val="tx1"/>
              </a:solidFill>
            </a:endParaRPr>
          </a:p>
          <a:p>
            <a:pPr marL="0" indent="0">
              <a:buNone/>
            </a:pPr>
            <a:endParaRPr lang="en-US" sz="1400" b="1" dirty="0">
              <a:solidFill>
                <a:schemeClr val="tx1"/>
              </a:solidFill>
            </a:endParaRPr>
          </a:p>
          <a:p>
            <a:pPr marL="0" indent="0">
              <a:buNone/>
            </a:pPr>
            <a:r>
              <a:rPr lang="en-US" sz="1400" b="1" dirty="0">
                <a:solidFill>
                  <a:schemeClr val="tx1"/>
                </a:solidFill>
              </a:rPr>
              <a:t>Component Unit List:</a:t>
            </a:r>
            <a:r>
              <a:rPr lang="en-US" sz="1400" b="1" dirty="0"/>
              <a:t> </a:t>
            </a:r>
            <a:r>
              <a:rPr lang="en-US" sz="1400" dirty="0">
                <a:solidFill>
                  <a:schemeClr val="tx1"/>
                </a:solidFill>
                <a:hlinkClick r:id="rId6" action="ppaction://hlinkfile"/>
              </a:rPr>
              <a:t>2025 CU LIST.docx</a:t>
            </a:r>
            <a:endParaRPr lang="en-US" sz="1400" dirty="0">
              <a:solidFill>
                <a:schemeClr val="tx1"/>
              </a:solidFill>
            </a:endParaRPr>
          </a:p>
          <a:p>
            <a:pPr marL="0" indent="0">
              <a:buNone/>
            </a:pPr>
            <a:r>
              <a:rPr lang="en-US" sz="1300" b="1" dirty="0"/>
              <a:t>Relationship Test: </a:t>
            </a:r>
            <a:r>
              <a:rPr lang="en-US" sz="1300" dirty="0">
                <a:hlinkClick r:id="rId7" action="ppaction://hlinkfile"/>
              </a:rPr>
              <a:t>Determining Federal Award Relationship and Reporting Requirement.docx</a:t>
            </a:r>
            <a:endParaRPr lang="en-US" sz="1300" dirty="0"/>
          </a:p>
          <a:p>
            <a:pPr marL="0" indent="0">
              <a:buNone/>
            </a:pPr>
            <a:r>
              <a:rPr lang="en-US" sz="1300" b="1" dirty="0"/>
              <a:t>2025 SEFA Instructions: </a:t>
            </a:r>
            <a:r>
              <a:rPr lang="en-US" sz="1300" dirty="0">
                <a:hlinkClick r:id="rId8" action="ppaction://hlinkfile"/>
              </a:rPr>
              <a:t>2025 SEFA Instructions (Agency Instructions).docx</a:t>
            </a:r>
            <a:endParaRPr lang="en-US" sz="1300" dirty="0"/>
          </a:p>
          <a:p>
            <a:pPr marL="0" indent="0">
              <a:buNone/>
            </a:pPr>
            <a:r>
              <a:rPr lang="en-US" sz="1200" b="1" dirty="0">
                <a:solidFill>
                  <a:schemeClr val="tx1"/>
                </a:solidFill>
              </a:rPr>
              <a:t>SEFA Training Presentation: </a:t>
            </a:r>
            <a:r>
              <a:rPr lang="en-US" sz="1200" dirty="0">
                <a:solidFill>
                  <a:schemeClr val="tx1"/>
                </a:solidFill>
                <a:hlinkClick r:id="rId9" action="ppaction://hlinkpres?slideindex=1&amp;slidetitle="/>
              </a:rPr>
              <a:t>FISCAL YEAR 2025 SEFA Reporting Training 07.10.2025.pptx</a:t>
            </a:r>
            <a:endParaRPr lang="en-US" sz="1200" dirty="0">
              <a:solidFill>
                <a:schemeClr val="tx1"/>
              </a:solidFill>
            </a:endParaRPr>
          </a:p>
          <a:p>
            <a:pPr marL="0" indent="0">
              <a:buNone/>
            </a:pPr>
            <a:endParaRPr lang="en-US" sz="1300" dirty="0">
              <a:solidFill>
                <a:schemeClr val="tx1"/>
              </a:solidFill>
            </a:endParaRPr>
          </a:p>
          <a:p>
            <a:pPr marL="0" indent="0">
              <a:buNone/>
            </a:pPr>
            <a:r>
              <a:rPr lang="en-US" sz="2400" dirty="0">
                <a:solidFill>
                  <a:schemeClr val="tx1"/>
                </a:solidFill>
              </a:rPr>
              <a:t>Primary Contacts: 	</a:t>
            </a:r>
            <a:r>
              <a:rPr lang="en-US" sz="2400" u="sng" dirty="0">
                <a:solidFill>
                  <a:schemeClr val="tx1"/>
                </a:solidFill>
              </a:rPr>
              <a:t>gin</a:t>
            </a:r>
            <a:r>
              <a:rPr lang="en-US" sz="2400" u="sng" dirty="0">
                <a:solidFill>
                  <a:schemeClr val="tx1"/>
                </a:solidFill>
                <a:hlinkClick r:id="rId10">
                  <a:extLst>
                    <a:ext uri="{A12FA001-AC4F-418D-AE19-62706E023703}">
                      <ahyp:hlinkClr xmlns:ahyp="http://schemas.microsoft.com/office/drawing/2018/hyperlinkcolor" val="tx"/>
                    </a:ext>
                  </a:extLst>
                </a:hlinkClick>
              </a:rPr>
              <a:t>ac.shall@ky.gov</a:t>
            </a:r>
            <a:r>
              <a:rPr lang="en-US" sz="2400" dirty="0">
                <a:solidFill>
                  <a:schemeClr val="tx1"/>
                </a:solidFill>
              </a:rPr>
              <a:t>														                              </a:t>
            </a:r>
            <a:r>
              <a:rPr lang="en-US" sz="2400" u="sng" dirty="0">
                <a:solidFill>
                  <a:schemeClr val="tx1"/>
                </a:solidFill>
              </a:rPr>
              <a:t>carolyn.noplis@ky.gov</a:t>
            </a:r>
            <a:endParaRPr lang="en-US" sz="2400" dirty="0"/>
          </a:p>
        </p:txBody>
      </p:sp>
      <p:pic>
        <p:nvPicPr>
          <p:cNvPr id="5" name="Completion of Presentation">
            <a:hlinkClick r:id="" action="ppaction://media"/>
            <a:extLst>
              <a:ext uri="{FF2B5EF4-FFF2-40B4-BE49-F238E27FC236}">
                <a16:creationId xmlns:a16="http://schemas.microsoft.com/office/drawing/2014/main" id="{3E9DBB29-180B-90FE-DE6E-F29A4F5AA92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03607" y="987425"/>
            <a:ext cx="609601" cy="609600"/>
          </a:xfrm>
          <a:prstGeom prst="rect">
            <a:avLst/>
          </a:prstGeom>
        </p:spPr>
      </p:pic>
    </p:spTree>
    <p:extLst>
      <p:ext uri="{BB962C8B-B14F-4D97-AF65-F5344CB8AC3E}">
        <p14:creationId xmlns:p14="http://schemas.microsoft.com/office/powerpoint/2010/main" val="2409443743"/>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9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FE9E11-E399-48A7-848E-2D0AE66D75CD}"/>
              </a:ext>
            </a:extLst>
          </p:cNvPr>
          <p:cNvSpPr>
            <a:spLocks noGrp="1"/>
          </p:cNvSpPr>
          <p:nvPr>
            <p:ph type="title"/>
          </p:nvPr>
        </p:nvSpPr>
        <p:spPr>
          <a:xfrm>
            <a:off x="922336" y="76122"/>
            <a:ext cx="10260013" cy="1066878"/>
          </a:xfrm>
        </p:spPr>
        <p:txBody>
          <a:bodyPr>
            <a:noAutofit/>
          </a:bodyPr>
          <a:lstStyle/>
          <a:p>
            <a:pPr algn="ctr"/>
            <a:r>
              <a:rPr lang="en-US" b="1" dirty="0"/>
              <a:t>SEFA reporting process</a:t>
            </a:r>
          </a:p>
        </p:txBody>
      </p:sp>
      <p:pic>
        <p:nvPicPr>
          <p:cNvPr id="3074" name="Picture 2" descr="THE SCREENWRITER ANSWER: 10 Most Common Screenwriting Questions - Script  Magazine">
            <a:extLst>
              <a:ext uri="{FF2B5EF4-FFF2-40B4-BE49-F238E27FC236}">
                <a16:creationId xmlns:a16="http://schemas.microsoft.com/office/drawing/2014/main" id="{D2454E24-5AAB-4C95-99D7-3F981351518D}"/>
              </a:ext>
            </a:extLst>
          </p:cNvPr>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bwMode="auto">
          <a:xfrm>
            <a:off x="2513010" y="904166"/>
            <a:ext cx="7754939" cy="5506006"/>
          </a:xfrm>
          <a:prstGeom prst="rect">
            <a:avLst/>
          </a:prstGeom>
          <a:noFill/>
          <a:extLst>
            <a:ext uri="{909E8E84-426E-40DD-AFC4-6F175D3DCCD1}">
              <a14:hiddenFill xmlns:a14="http://schemas.microsoft.com/office/drawing/2010/main">
                <a:solidFill>
                  <a:srgbClr val="FFFFFF"/>
                </a:solidFill>
              </a14:hiddenFill>
            </a:ext>
          </a:extLst>
        </p:spPr>
      </p:pic>
      <p:pic>
        <p:nvPicPr>
          <p:cNvPr id="4" name="#50">
            <a:hlinkClick r:id="" action="ppaction://media"/>
            <a:extLst>
              <a:ext uri="{FF2B5EF4-FFF2-40B4-BE49-F238E27FC236}">
                <a16:creationId xmlns:a16="http://schemas.microsoft.com/office/drawing/2014/main" id="{BA5F0D0B-13E9-09AF-7D2B-AA327EEB11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66838" y="806450"/>
            <a:ext cx="609600" cy="609600"/>
          </a:xfrm>
          <a:prstGeom prst="rect">
            <a:avLst/>
          </a:prstGeom>
        </p:spPr>
      </p:pic>
    </p:spTree>
    <p:extLst>
      <p:ext uri="{BB962C8B-B14F-4D97-AF65-F5344CB8AC3E}">
        <p14:creationId xmlns:p14="http://schemas.microsoft.com/office/powerpoint/2010/main" val="3196882378"/>
      </p:ext>
    </p:extLst>
  </p:cSld>
  <p:clrMapOvr>
    <a:masterClrMapping/>
  </p:clrMapOvr>
  <mc:AlternateContent xmlns:mc="http://schemas.openxmlformats.org/markup-compatibility/2006" xmlns:p14="http://schemas.microsoft.com/office/powerpoint/2010/main">
    <mc:Choice Requires="p14">
      <p:transition spd="slow" p14:dur="4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0D43-FE6F-632C-040A-D130AC93564A}"/>
              </a:ext>
            </a:extLst>
          </p:cNvPr>
          <p:cNvSpPr>
            <a:spLocks noGrp="1"/>
          </p:cNvSpPr>
          <p:nvPr>
            <p:ph type="title"/>
          </p:nvPr>
        </p:nvSpPr>
        <p:spPr>
          <a:xfrm>
            <a:off x="838200" y="22225"/>
            <a:ext cx="10515600" cy="911225"/>
          </a:xfrm>
        </p:spPr>
        <p:txBody>
          <a:bodyPr>
            <a:normAutofit/>
          </a:bodyPr>
          <a:lstStyle/>
          <a:p>
            <a:pPr algn="ctr"/>
            <a:r>
              <a:rPr lang="en-US" sz="4800" b="1" dirty="0"/>
              <a:t>WHAT is SEFA</a:t>
            </a:r>
          </a:p>
        </p:txBody>
      </p:sp>
      <p:sp>
        <p:nvSpPr>
          <p:cNvPr id="3" name="Content Placeholder 2">
            <a:extLst>
              <a:ext uri="{FF2B5EF4-FFF2-40B4-BE49-F238E27FC236}">
                <a16:creationId xmlns:a16="http://schemas.microsoft.com/office/drawing/2014/main" id="{6B4946DE-8201-99D5-6506-1160D6D61A94}"/>
              </a:ext>
            </a:extLst>
          </p:cNvPr>
          <p:cNvSpPr>
            <a:spLocks noGrp="1"/>
          </p:cNvSpPr>
          <p:nvPr>
            <p:ph idx="1"/>
          </p:nvPr>
        </p:nvSpPr>
        <p:spPr>
          <a:xfrm>
            <a:off x="581024" y="1200150"/>
            <a:ext cx="11039475" cy="5543549"/>
          </a:xfrm>
        </p:spPr>
        <p:txBody>
          <a:bodyPr>
            <a:normAutofit/>
          </a:bodyPr>
          <a:lstStyle/>
          <a:p>
            <a:pPr marL="0" indent="0" algn="just">
              <a:buNone/>
            </a:pPr>
            <a:r>
              <a:rPr lang="en-US" b="0" i="0" dirty="0">
                <a:solidFill>
                  <a:srgbClr val="333333"/>
                </a:solidFill>
                <a:effectLst/>
              </a:rPr>
              <a:t>The Schedule of Expenditure of Federal Awards, referred to as SEFA, is contained in the Commonwealth's annual single audit report in accordance with the Uniform Guidance (2 CFR Chapter I, Chapter II, Part 200, Subpart F.) </a:t>
            </a:r>
          </a:p>
          <a:p>
            <a:pPr marL="0" indent="0" algn="just">
              <a:buNone/>
            </a:pPr>
            <a:endParaRPr lang="en-US" dirty="0">
              <a:solidFill>
                <a:srgbClr val="333333"/>
              </a:solidFill>
            </a:endParaRPr>
          </a:p>
          <a:p>
            <a:pPr marL="0" indent="0" algn="just">
              <a:buNone/>
            </a:pPr>
            <a:r>
              <a:rPr lang="en-US" b="0" i="0" dirty="0">
                <a:solidFill>
                  <a:srgbClr val="333333"/>
                </a:solidFill>
                <a:effectLst/>
              </a:rPr>
              <a:t>The SEFA is a report of federal grant expenditures incurred by the Commonwealth of Kentucky and includes both monetary and non-monetary grant awards. The Amount Passed-through to Subrecipients is the portion of the total expenditures that was passed on to other organizations. </a:t>
            </a:r>
          </a:p>
          <a:p>
            <a:pPr marL="0" indent="0" algn="just">
              <a:buNone/>
            </a:pPr>
            <a:endParaRPr lang="en-US" dirty="0">
              <a:solidFill>
                <a:srgbClr val="333333"/>
              </a:solidFill>
            </a:endParaRPr>
          </a:p>
          <a:p>
            <a:pPr marL="0" indent="0" algn="just">
              <a:buNone/>
            </a:pPr>
            <a:endParaRPr lang="en-US" b="0" i="0" dirty="0">
              <a:solidFill>
                <a:srgbClr val="333333"/>
              </a:solidFill>
              <a:effectLst/>
            </a:endParaRPr>
          </a:p>
          <a:p>
            <a:pPr marL="0" indent="0">
              <a:buNone/>
            </a:pPr>
            <a:endParaRPr lang="en-US" dirty="0"/>
          </a:p>
        </p:txBody>
      </p:sp>
      <p:pic>
        <p:nvPicPr>
          <p:cNvPr id="5" name="ttsmaker-file-2025-5-21-10-47-44">
            <a:hlinkClick r:id="" action="ppaction://media"/>
            <a:extLst>
              <a:ext uri="{FF2B5EF4-FFF2-40B4-BE49-F238E27FC236}">
                <a16:creationId xmlns:a16="http://schemas.microsoft.com/office/drawing/2014/main" id="{4D95CF40-0915-9007-81B6-D3132C8537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30275" y="755650"/>
            <a:ext cx="609600" cy="609600"/>
          </a:xfrm>
          <a:prstGeom prst="rect">
            <a:avLst/>
          </a:prstGeom>
        </p:spPr>
      </p:pic>
    </p:spTree>
    <p:extLst>
      <p:ext uri="{BB962C8B-B14F-4D97-AF65-F5344CB8AC3E}">
        <p14:creationId xmlns:p14="http://schemas.microsoft.com/office/powerpoint/2010/main" val="3115724502"/>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2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0D43-FE6F-632C-040A-D130AC93564A}"/>
              </a:ext>
            </a:extLst>
          </p:cNvPr>
          <p:cNvSpPr>
            <a:spLocks noGrp="1"/>
          </p:cNvSpPr>
          <p:nvPr>
            <p:ph type="title"/>
          </p:nvPr>
        </p:nvSpPr>
        <p:spPr>
          <a:xfrm>
            <a:off x="838200" y="22225"/>
            <a:ext cx="10515600" cy="911225"/>
          </a:xfrm>
        </p:spPr>
        <p:txBody>
          <a:bodyPr>
            <a:normAutofit/>
          </a:bodyPr>
          <a:lstStyle/>
          <a:p>
            <a:pPr algn="ctr"/>
            <a:r>
              <a:rPr lang="en-US" sz="4800" b="1" dirty="0"/>
              <a:t>WHO prepares SEFA</a:t>
            </a:r>
          </a:p>
        </p:txBody>
      </p:sp>
      <p:sp>
        <p:nvSpPr>
          <p:cNvPr id="3" name="Content Placeholder 2">
            <a:extLst>
              <a:ext uri="{FF2B5EF4-FFF2-40B4-BE49-F238E27FC236}">
                <a16:creationId xmlns:a16="http://schemas.microsoft.com/office/drawing/2014/main" id="{6B4946DE-8201-99D5-6506-1160D6D61A94}"/>
              </a:ext>
            </a:extLst>
          </p:cNvPr>
          <p:cNvSpPr>
            <a:spLocks noGrp="1"/>
          </p:cNvSpPr>
          <p:nvPr>
            <p:ph idx="1"/>
          </p:nvPr>
        </p:nvSpPr>
        <p:spPr>
          <a:xfrm>
            <a:off x="838199" y="1200150"/>
            <a:ext cx="11039475" cy="5543549"/>
          </a:xfrm>
        </p:spPr>
        <p:txBody>
          <a:bodyPr>
            <a:normAutofit/>
          </a:bodyPr>
          <a:lstStyle/>
          <a:p>
            <a:pPr marL="0" indent="0" algn="just">
              <a:buNone/>
            </a:pPr>
            <a:r>
              <a:rPr lang="en-US" b="0" i="0" dirty="0">
                <a:solidFill>
                  <a:srgbClr val="333333"/>
                </a:solidFill>
                <a:effectLst/>
              </a:rPr>
              <a:t>Under Uniform Guidance (2 CFR 200), a non-Federal entity that expends $1,000,000 or more in Federal awards during the non-Federal entity’s fiscal year must have a single audit conducted.  </a:t>
            </a:r>
          </a:p>
          <a:p>
            <a:pPr marL="0" indent="0" algn="just">
              <a:buNone/>
            </a:pPr>
            <a:endParaRPr lang="en-US" dirty="0">
              <a:solidFill>
                <a:srgbClr val="333333"/>
              </a:solidFill>
            </a:endParaRPr>
          </a:p>
          <a:p>
            <a:pPr marL="0" indent="0" algn="just">
              <a:buNone/>
            </a:pPr>
            <a:r>
              <a:rPr lang="en-US" b="0" i="0" dirty="0">
                <a:solidFill>
                  <a:srgbClr val="333333"/>
                </a:solidFill>
                <a:effectLst/>
              </a:rPr>
              <a:t>This is a change over Fiscal Year 2024 as the threshold has increased from $750,000 to $1,000,000.</a:t>
            </a:r>
          </a:p>
          <a:p>
            <a:pPr marL="0" indent="0" algn="just">
              <a:buNone/>
            </a:pPr>
            <a:r>
              <a:rPr lang="en-US" b="0" i="0" dirty="0">
                <a:solidFill>
                  <a:srgbClr val="333333"/>
                </a:solidFill>
                <a:effectLst/>
              </a:rPr>
              <a:t> </a:t>
            </a:r>
          </a:p>
          <a:p>
            <a:pPr marL="0" indent="0" algn="just">
              <a:buNone/>
            </a:pPr>
            <a:r>
              <a:rPr lang="en-US" sz="2200" b="0" i="0" dirty="0">
                <a:solidFill>
                  <a:srgbClr val="333333"/>
                </a:solidFill>
                <a:effectLst/>
              </a:rPr>
              <a:t>A link to 2 CFR 200 is available below:</a:t>
            </a:r>
          </a:p>
          <a:p>
            <a:pPr marL="0" indent="0">
              <a:buNone/>
            </a:pPr>
            <a:r>
              <a:rPr lang="en-US" sz="2200" b="0" i="0" dirty="0">
                <a:solidFill>
                  <a:srgbClr val="333333"/>
                </a:solidFill>
                <a:effectLst/>
              </a:rPr>
              <a:t>https://www.ecfr.gov/current/title-2/subtitle-A/chapter-II/part-200  </a:t>
            </a:r>
            <a:br>
              <a:rPr lang="en-US" b="0" i="0" dirty="0">
                <a:solidFill>
                  <a:srgbClr val="333333"/>
                </a:solidFill>
                <a:effectLst/>
              </a:rPr>
            </a:br>
            <a:endParaRPr lang="en-US" b="0" i="0" dirty="0">
              <a:solidFill>
                <a:srgbClr val="333333"/>
              </a:solidFill>
              <a:effectLst/>
            </a:endParaRPr>
          </a:p>
          <a:p>
            <a:pPr marL="0" indent="0">
              <a:buNone/>
            </a:pPr>
            <a:endParaRPr lang="en-US" dirty="0"/>
          </a:p>
        </p:txBody>
      </p:sp>
      <p:pic>
        <p:nvPicPr>
          <p:cNvPr id="5" name="ttsmaker-file-2025-5-21-10-38-52">
            <a:hlinkClick r:id="" action="ppaction://media"/>
            <a:extLst>
              <a:ext uri="{FF2B5EF4-FFF2-40B4-BE49-F238E27FC236}">
                <a16:creationId xmlns:a16="http://schemas.microsoft.com/office/drawing/2014/main" id="{817A5341-6F09-F6A4-253C-42BF4478F1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7447" y="323850"/>
            <a:ext cx="609600" cy="609600"/>
          </a:xfrm>
          <a:prstGeom prst="rect">
            <a:avLst/>
          </a:prstGeom>
        </p:spPr>
      </p:pic>
    </p:spTree>
    <p:extLst>
      <p:ext uri="{BB962C8B-B14F-4D97-AF65-F5344CB8AC3E}">
        <p14:creationId xmlns:p14="http://schemas.microsoft.com/office/powerpoint/2010/main" val="1051384482"/>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9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0D43-FE6F-632C-040A-D130AC93564A}"/>
              </a:ext>
            </a:extLst>
          </p:cNvPr>
          <p:cNvSpPr>
            <a:spLocks noGrp="1"/>
          </p:cNvSpPr>
          <p:nvPr>
            <p:ph type="title"/>
          </p:nvPr>
        </p:nvSpPr>
        <p:spPr>
          <a:xfrm>
            <a:off x="838200" y="22225"/>
            <a:ext cx="10515600" cy="911225"/>
          </a:xfrm>
        </p:spPr>
        <p:txBody>
          <a:bodyPr>
            <a:normAutofit/>
          </a:bodyPr>
          <a:lstStyle/>
          <a:p>
            <a:pPr algn="ctr"/>
            <a:r>
              <a:rPr lang="en-US" sz="4800" b="1" dirty="0"/>
              <a:t>WHY prepare the SEFA</a:t>
            </a:r>
          </a:p>
        </p:txBody>
      </p:sp>
      <p:sp>
        <p:nvSpPr>
          <p:cNvPr id="3" name="Content Placeholder 2">
            <a:extLst>
              <a:ext uri="{FF2B5EF4-FFF2-40B4-BE49-F238E27FC236}">
                <a16:creationId xmlns:a16="http://schemas.microsoft.com/office/drawing/2014/main" id="{6B4946DE-8201-99D5-6506-1160D6D61A94}"/>
              </a:ext>
            </a:extLst>
          </p:cNvPr>
          <p:cNvSpPr>
            <a:spLocks noGrp="1"/>
          </p:cNvSpPr>
          <p:nvPr>
            <p:ph idx="1"/>
          </p:nvPr>
        </p:nvSpPr>
        <p:spPr>
          <a:xfrm>
            <a:off x="838199" y="1200150"/>
            <a:ext cx="11039475" cy="5543549"/>
          </a:xfrm>
        </p:spPr>
        <p:txBody>
          <a:bodyPr>
            <a:normAutofit fontScale="85000" lnSpcReduction="20000"/>
          </a:bodyPr>
          <a:lstStyle/>
          <a:p>
            <a:pPr marL="0" indent="0" algn="just">
              <a:buNone/>
            </a:pPr>
            <a:br>
              <a:rPr lang="en-US" b="0" i="0" dirty="0">
                <a:solidFill>
                  <a:srgbClr val="333333"/>
                </a:solidFill>
                <a:effectLst/>
              </a:rPr>
            </a:br>
            <a:endParaRPr lang="en-US" b="0" i="0" dirty="0">
              <a:solidFill>
                <a:srgbClr val="333333"/>
              </a:solidFill>
              <a:effectLst/>
            </a:endParaRPr>
          </a:p>
          <a:p>
            <a:pPr marL="0" indent="0" algn="just">
              <a:buNone/>
            </a:pPr>
            <a:r>
              <a:rPr lang="en-US" b="0" i="0" dirty="0">
                <a:solidFill>
                  <a:srgbClr val="333333"/>
                </a:solidFill>
                <a:effectLst/>
              </a:rPr>
              <a:t>Per 2 CFR §200.502, “the determination of when a Federal award is expended must be based on when the activity related to the Federal award occurs. </a:t>
            </a:r>
          </a:p>
          <a:p>
            <a:pPr marL="0" indent="0" algn="just">
              <a:buNone/>
            </a:pPr>
            <a:endParaRPr lang="en-US" b="0" i="0" dirty="0">
              <a:solidFill>
                <a:srgbClr val="333333"/>
              </a:solidFill>
              <a:effectLst/>
            </a:endParaRPr>
          </a:p>
          <a:p>
            <a:pPr marL="0" indent="0" algn="just">
              <a:buNone/>
            </a:pPr>
            <a:r>
              <a:rPr lang="en-US" b="0" i="1" dirty="0">
                <a:solidFill>
                  <a:srgbClr val="333333"/>
                </a:solidFill>
                <a:effectLst/>
              </a:rPr>
              <a:t>“Generally, the activity pertains to events that require the non-Federal entity to comply with Federal statutes, regulations, and the terms and conditions of Federal awards, such as…the disbursement of funds to subrecipients…” </a:t>
            </a:r>
            <a:r>
              <a:rPr lang="en-US" b="0" i="0" dirty="0">
                <a:solidFill>
                  <a:srgbClr val="333333"/>
                </a:solidFill>
                <a:effectLst/>
              </a:rPr>
              <a:t>Federal funds are determined to be expended when the organization becomes obligated to the subrecipient for payment. </a:t>
            </a:r>
          </a:p>
          <a:p>
            <a:pPr marL="0" indent="0" algn="just">
              <a:buNone/>
            </a:pPr>
            <a:endParaRPr lang="en-US" dirty="0">
              <a:solidFill>
                <a:srgbClr val="333333"/>
              </a:solidFill>
            </a:endParaRPr>
          </a:p>
          <a:p>
            <a:pPr marL="0" indent="0" algn="just">
              <a:buNone/>
            </a:pPr>
            <a:r>
              <a:rPr lang="en-US" b="0" i="0" dirty="0">
                <a:solidFill>
                  <a:srgbClr val="333333"/>
                </a:solidFill>
                <a:effectLst/>
              </a:rPr>
              <a:t>Generally, that is when the payment is made to the subrecipient.</a:t>
            </a:r>
          </a:p>
          <a:p>
            <a:pPr marL="0" indent="0" algn="just">
              <a:buNone/>
            </a:pPr>
            <a:endParaRPr lang="en-US" sz="2200" b="0" i="0" dirty="0">
              <a:solidFill>
                <a:srgbClr val="333333"/>
              </a:solidFill>
              <a:effectLst/>
            </a:endParaRPr>
          </a:p>
          <a:p>
            <a:pPr marL="0" indent="0">
              <a:buNone/>
            </a:pPr>
            <a:r>
              <a:rPr lang="en-US" sz="2200" b="0" i="0" dirty="0">
                <a:solidFill>
                  <a:srgbClr val="333333"/>
                </a:solidFill>
                <a:effectLst/>
              </a:rPr>
              <a:t>A link to 2 CFR 200.502 is available below.  </a:t>
            </a:r>
          </a:p>
          <a:p>
            <a:pPr marL="0" indent="0">
              <a:buNone/>
            </a:pPr>
            <a:r>
              <a:rPr lang="en-US" sz="2200" b="0" i="0" dirty="0">
                <a:solidFill>
                  <a:srgbClr val="333333"/>
                </a:solidFill>
                <a:effectLst/>
              </a:rPr>
              <a:t>https://www.ecfr.gov/current/title-2/subtitle-A/chapter-II/part-200/subpart-F/subject-group-ECFRfd0932e473d10ba/section-200.502</a:t>
            </a:r>
          </a:p>
          <a:p>
            <a:pPr marL="0" indent="0">
              <a:buNone/>
            </a:pPr>
            <a:endParaRPr lang="en-US" dirty="0"/>
          </a:p>
        </p:txBody>
      </p:sp>
      <p:pic>
        <p:nvPicPr>
          <p:cNvPr id="5" name="ttsmaker-file-2025-5-21-10-55-18">
            <a:hlinkClick r:id="" action="ppaction://media"/>
            <a:extLst>
              <a:ext uri="{FF2B5EF4-FFF2-40B4-BE49-F238E27FC236}">
                <a16:creationId xmlns:a16="http://schemas.microsoft.com/office/drawing/2014/main" id="{7B53375E-CD5F-16F6-3AA5-D17AE557F0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6667" y="628650"/>
            <a:ext cx="609600" cy="609600"/>
          </a:xfrm>
          <a:prstGeom prst="rect">
            <a:avLst/>
          </a:prstGeom>
        </p:spPr>
      </p:pic>
    </p:spTree>
    <p:extLst>
      <p:ext uri="{BB962C8B-B14F-4D97-AF65-F5344CB8AC3E}">
        <p14:creationId xmlns:p14="http://schemas.microsoft.com/office/powerpoint/2010/main" val="2555357640"/>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10D43-FE6F-632C-040A-D130AC93564A}"/>
              </a:ext>
            </a:extLst>
          </p:cNvPr>
          <p:cNvSpPr>
            <a:spLocks noGrp="1"/>
          </p:cNvSpPr>
          <p:nvPr>
            <p:ph type="title"/>
          </p:nvPr>
        </p:nvSpPr>
        <p:spPr>
          <a:xfrm>
            <a:off x="838200" y="22225"/>
            <a:ext cx="10515600" cy="911225"/>
          </a:xfrm>
        </p:spPr>
        <p:txBody>
          <a:bodyPr>
            <a:normAutofit/>
          </a:bodyPr>
          <a:lstStyle/>
          <a:p>
            <a:pPr algn="ctr"/>
            <a:r>
              <a:rPr lang="en-US" sz="4800" b="1" dirty="0"/>
              <a:t>WHEN to prepare SEFA</a:t>
            </a:r>
          </a:p>
        </p:txBody>
      </p:sp>
      <p:sp>
        <p:nvSpPr>
          <p:cNvPr id="3" name="Content Placeholder 2">
            <a:extLst>
              <a:ext uri="{FF2B5EF4-FFF2-40B4-BE49-F238E27FC236}">
                <a16:creationId xmlns:a16="http://schemas.microsoft.com/office/drawing/2014/main" id="{6B4946DE-8201-99D5-6506-1160D6D61A94}"/>
              </a:ext>
            </a:extLst>
          </p:cNvPr>
          <p:cNvSpPr>
            <a:spLocks noGrp="1"/>
          </p:cNvSpPr>
          <p:nvPr>
            <p:ph idx="1"/>
          </p:nvPr>
        </p:nvSpPr>
        <p:spPr>
          <a:xfrm>
            <a:off x="838199" y="1200150"/>
            <a:ext cx="11039475" cy="5543549"/>
          </a:xfrm>
        </p:spPr>
        <p:txBody>
          <a:bodyPr>
            <a:normAutofit/>
          </a:bodyPr>
          <a:lstStyle/>
          <a:p>
            <a:pPr marL="0" indent="0" algn="just">
              <a:buNone/>
            </a:pPr>
            <a:br>
              <a:rPr lang="en-US" b="0" i="0" dirty="0">
                <a:solidFill>
                  <a:srgbClr val="333333"/>
                </a:solidFill>
                <a:effectLst/>
              </a:rPr>
            </a:br>
            <a:endParaRPr lang="en-US" b="0" i="0" dirty="0">
              <a:solidFill>
                <a:srgbClr val="333333"/>
              </a:solidFill>
              <a:effectLst/>
            </a:endParaRPr>
          </a:p>
          <a:p>
            <a:pPr marL="0" indent="0">
              <a:buNone/>
            </a:pPr>
            <a:r>
              <a:rPr lang="en-US" dirty="0"/>
              <a:t>SEFA reporting begins with an Agency Delegation Form.  This form is used for direct communication with the person(s) responsible for the reporting of their Agency SEFA.</a:t>
            </a:r>
          </a:p>
          <a:p>
            <a:pPr marL="0" indent="0">
              <a:buNone/>
            </a:pPr>
            <a:endParaRPr lang="en-US" dirty="0"/>
          </a:p>
          <a:p>
            <a:pPr marL="0" indent="0">
              <a:buNone/>
            </a:pPr>
            <a:r>
              <a:rPr lang="en-US" dirty="0"/>
              <a:t>These Delegation roles are defined as, Submitter, Approver and Agency Head.</a:t>
            </a:r>
          </a:p>
          <a:p>
            <a:pPr marL="0" indent="0">
              <a:buNone/>
            </a:pPr>
            <a:endParaRPr lang="en-US" dirty="0"/>
          </a:p>
          <a:p>
            <a:pPr marL="0" indent="0">
              <a:buNone/>
            </a:pPr>
            <a:r>
              <a:rPr lang="en-US" dirty="0"/>
              <a:t>The SEFA team is available during this reporting process, to answer any questions or make any clarifications, in order to provide seamless reporting.</a:t>
            </a:r>
          </a:p>
        </p:txBody>
      </p:sp>
      <p:pic>
        <p:nvPicPr>
          <p:cNvPr id="4" name="ttsmaker-file-2025-5-21-11-4-41">
            <a:hlinkClick r:id="" action="ppaction://media"/>
            <a:extLst>
              <a:ext uri="{FF2B5EF4-FFF2-40B4-BE49-F238E27FC236}">
                <a16:creationId xmlns:a16="http://schemas.microsoft.com/office/drawing/2014/main" id="{33959B4A-17F5-6C04-A8CD-7B6762D7D3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1725" y="679450"/>
            <a:ext cx="609600" cy="609600"/>
          </a:xfrm>
          <a:prstGeom prst="rect">
            <a:avLst/>
          </a:prstGeom>
        </p:spPr>
      </p:pic>
    </p:spTree>
    <p:extLst>
      <p:ext uri="{BB962C8B-B14F-4D97-AF65-F5344CB8AC3E}">
        <p14:creationId xmlns:p14="http://schemas.microsoft.com/office/powerpoint/2010/main" val="492154596"/>
      </p:ext>
    </p:extLst>
  </p:cSld>
  <p:clrMapOvr>
    <a:masterClrMapping/>
  </p:clrMapOvr>
  <mc:AlternateContent xmlns:mc="http://schemas.openxmlformats.org/markup-compatibility/2006" xmlns:p14="http://schemas.microsoft.com/office/powerpoint/2010/main">
    <mc:Choice Requires="p14">
      <p:transition spd="slow" p14:dur="40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72DD1BE906A614498D8DDA9A9F57CE7" ma:contentTypeVersion="2" ma:contentTypeDescription="Create a new document." ma:contentTypeScope="" ma:versionID="f3bc322e7f949b846894871c0a749047">
  <xsd:schema xmlns:xsd="http://www.w3.org/2001/XMLSchema" xmlns:xs="http://www.w3.org/2001/XMLSchema" xmlns:p="http://schemas.microsoft.com/office/2006/metadata/properties" xmlns:ns1="http://schemas.microsoft.com/sharepoint/v3" xmlns:ns2="f3725848-e058-4ee5-9d24-ffa17a7e8063" targetNamespace="http://schemas.microsoft.com/office/2006/metadata/properties" ma:root="true" ma:fieldsID="9ef3e9d33f83fe21b449eb52f7910c50" ns1:_="" ns2:_="">
    <xsd:import namespace="http://schemas.microsoft.com/sharepoint/v3"/>
    <xsd:import namespace="f3725848-e058-4ee5-9d24-ffa17a7e8063"/>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3725848-e058-4ee5-9d24-ffa17a7e806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5EB8FE03-936F-4B19-ABE7-79794A1A8B38}"/>
</file>

<file path=customXml/itemProps2.xml><?xml version="1.0" encoding="utf-8"?>
<ds:datastoreItem xmlns:ds="http://schemas.openxmlformats.org/officeDocument/2006/customXml" ds:itemID="{B21E0B92-DF98-42D9-A7B0-082581677F62}"/>
</file>

<file path=customXml/itemProps3.xml><?xml version="1.0" encoding="utf-8"?>
<ds:datastoreItem xmlns:ds="http://schemas.openxmlformats.org/officeDocument/2006/customXml" ds:itemID="{16E40DA6-1068-4E98-8EFA-E0FADD4635C6}"/>
</file>

<file path=docProps/app.xml><?xml version="1.0" encoding="utf-8"?>
<Properties xmlns="http://schemas.openxmlformats.org/officeDocument/2006/extended-properties" xmlns:vt="http://schemas.openxmlformats.org/officeDocument/2006/docPropsVTypes">
  <Template/>
  <TotalTime>54940</TotalTime>
  <Words>2901</Words>
  <Application>Microsoft Office PowerPoint</Application>
  <PresentationFormat>Widescreen</PresentationFormat>
  <Paragraphs>322</Paragraphs>
  <Slides>58</Slides>
  <Notes>37</Notes>
  <HiddenSlides>2</HiddenSlides>
  <MMClips>55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58</vt:i4>
      </vt:variant>
    </vt:vector>
  </HeadingPairs>
  <TitlesOfParts>
    <vt:vector size="72" baseType="lpstr">
      <vt:lpstr>Aptos</vt:lpstr>
      <vt:lpstr>Aptos Display</vt:lpstr>
      <vt:lpstr>Arial</vt:lpstr>
      <vt:lpstr>Calibri</vt:lpstr>
      <vt:lpstr>Century Gothic</vt:lpstr>
      <vt:lpstr>Courier New</vt:lpstr>
      <vt:lpstr>Gill Sans MT</vt:lpstr>
      <vt:lpstr>Google Sans</vt:lpstr>
      <vt:lpstr>Perpetua</vt:lpstr>
      <vt:lpstr>Symbol</vt:lpstr>
      <vt:lpstr>Times New Roman</vt:lpstr>
      <vt:lpstr>Wingdings</vt:lpstr>
      <vt:lpstr>Wingdings 3</vt:lpstr>
      <vt:lpstr>Office Theme</vt:lpstr>
      <vt:lpstr>Fiscal Year 2025 SEFA  Reporting Training</vt:lpstr>
      <vt:lpstr>PowerPoint Presentation</vt:lpstr>
      <vt:lpstr>Continuing Education Credit</vt:lpstr>
      <vt:lpstr>Housekeeping Notes</vt:lpstr>
      <vt:lpstr> </vt:lpstr>
      <vt:lpstr>WHAT is SEFA</vt:lpstr>
      <vt:lpstr>WHO prepares SEFA</vt:lpstr>
      <vt:lpstr>WHY prepare the SEFA</vt:lpstr>
      <vt:lpstr>WHEN to prepare SEFA</vt:lpstr>
      <vt:lpstr>WHERE to report SEFA</vt:lpstr>
      <vt:lpstr>Important SEFA Reporting Dates</vt:lpstr>
      <vt:lpstr>PowerPoint Presentation</vt:lpstr>
      <vt:lpstr>Submitter receives email from Workiva               </vt:lpstr>
      <vt:lpstr>Reminder email task not complete</vt:lpstr>
      <vt:lpstr>Welcome to Workiva Home of SEFA reporting</vt:lpstr>
      <vt:lpstr>SEFA Contains 5 Worksheets</vt:lpstr>
      <vt:lpstr>01 SEFA - Certification Letter</vt:lpstr>
      <vt:lpstr>PowerPoint Presentation</vt:lpstr>
      <vt:lpstr>PowerPoint Presentation</vt:lpstr>
      <vt:lpstr>Approver receives email from “notifications@workiva.com”</vt:lpstr>
      <vt:lpstr>PowerPoint Presentation</vt:lpstr>
      <vt:lpstr>PowerPoint Presentation</vt:lpstr>
      <vt:lpstr>Q&amp;A Session</vt:lpstr>
      <vt:lpstr>Important definitions for SEFA R&amp;D ~ Pass-through ~ Grantor ~ Subrecipients</vt:lpstr>
      <vt:lpstr>Research &amp; Development (R&amp;D)</vt:lpstr>
      <vt:lpstr>Federal Funding Grant Award Example Pass-throughs: KDE To DOC, DJJ &amp; CHFS</vt:lpstr>
      <vt:lpstr>Pass-through communication between Agencies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Paid to Grantor</vt:lpstr>
      <vt:lpstr>02 SEFA Grants and Programs</vt:lpstr>
      <vt:lpstr>Reconciliation of SEFA Revenues and Expenditures to eMARS SEFA reporting – Collected Revenues and Cash Expenditures (2035 Report)</vt:lpstr>
      <vt:lpstr>PowerPoint Presentation</vt:lpstr>
      <vt:lpstr>Attaching reconciliation documentation 02 SEFA</vt:lpstr>
      <vt:lpstr>02 SEFA Department Identification when reporting at the Cabinet Level</vt:lpstr>
      <vt:lpstr>PowerPoint Presentation</vt:lpstr>
      <vt:lpstr>Adding comments to Workiva cells – use the “@” symbol to trigger an email be sent to the Workiva user</vt:lpstr>
      <vt:lpstr>Reconciliation of SEFA to eMARS </vt:lpstr>
      <vt:lpstr>02 SEFA Grants and Programs</vt:lpstr>
      <vt:lpstr>03 SEFA Notes Note 1 through 4</vt:lpstr>
      <vt:lpstr>03 SEFA Notes Note 2: Research &amp; Development (R&amp;D)</vt:lpstr>
      <vt:lpstr>03 SEFA Notes  NOTE 3: Passed-through FROM NOTE 4: Passed-through TO</vt:lpstr>
      <vt:lpstr>03 SEFA Notes Note 5: Paid to Grantor Note 6: Noncash Expenditures ALN Note 7: Noncompliance Items </vt:lpstr>
      <vt:lpstr>03 SEFA Notes </vt:lpstr>
      <vt:lpstr>PowerPoint Presentation</vt:lpstr>
      <vt:lpstr>PowerPoint Presentation</vt:lpstr>
      <vt:lpstr>05 SEFA Certification Having Federal Awards</vt:lpstr>
      <vt:lpstr>Homeland Security Grant Funding  (Identified as SEFA 07)</vt:lpstr>
      <vt:lpstr>Resources and Reference Guides</vt:lpstr>
      <vt:lpstr>SEFA reporting process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FY22 SEFA REPORTING</dc:title>
  <dc:creator>Howarah, Pam R (Finance)</dc:creator>
  <cp:lastModifiedBy>Camden, Jessica D (Finance)</cp:lastModifiedBy>
  <cp:revision>325</cp:revision>
  <cp:lastPrinted>2025-04-22T18:57:05Z</cp:lastPrinted>
  <dcterms:created xsi:type="dcterms:W3CDTF">2022-05-11T19:04:36Z</dcterms:created>
  <dcterms:modified xsi:type="dcterms:W3CDTF">2025-07-10T12:51:52Z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0x010100572DD1BE906A614498D8DDA9A9F57CE7</vt:lpwstr>
  </property>
</Properties>
</file>